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activeX/activeX15.xml" ContentType="application/vnd.ms-office.activeX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activeX/activeX2.xml" ContentType="application/vnd.ms-office.activeX+xml"/>
  <Override PartName="/ppt/activeX/activeX3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Override PartName="/ppt/activeX/activeX11.xml" ContentType="application/vnd.ms-office.activeX+xml"/>
  <Override PartName="/ppt/activeX/activeX12.xml" ContentType="application/vnd.ms-office.activeX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ms-office.activeX"/>
  <Override PartName="/ppt/activeX/activeX5.xml" ContentType="application/vnd.ms-office.activeX+xml"/>
  <Override PartName="/ppt/activeX/activeX16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2AB1"/>
    <a:srgbClr val="2617E9"/>
    <a:srgbClr val="C15D0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Στυλ με θέμα 1 - Έμφαση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Στυλ με θέμα 1 - Έμφαση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Στυλ με θέμα 1 - Έμφαση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Μεσαίο στυλ 2 - Έμφαση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6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1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2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4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5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1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6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8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activeX/activeX9.xml><?xml version="1.0" encoding="utf-8"?>
<ax:ocx xmlns:ax="http://schemas.microsoft.com/office/2006/activeX" xmlns:r="http://schemas.openxmlformats.org/officeDocument/2006/relationships" ax:classid="{5512D110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B191F-3359-4E7E-8D0E-57EC361EF62F}" type="datetimeFigureOut">
              <a:rPr lang="el-GR" smtClean="0"/>
              <a:pPr/>
              <a:t>20/2/2014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22E08-C156-46B4-80AA-91EB2338631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0197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22E08-C156-46B4-80AA-91EB2338631E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99186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B7B4-0402-4ACF-8204-0E7462AFD3FD}" type="datetimeFigureOut">
              <a:rPr lang="el-GR" smtClean="0"/>
              <a:pPr/>
              <a:t>20/2/2014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ED86-4171-41E6-A072-5261559A35D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26459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B7B4-0402-4ACF-8204-0E7462AFD3FD}" type="datetimeFigureOut">
              <a:rPr lang="el-GR" smtClean="0"/>
              <a:pPr/>
              <a:t>20/2/2014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ED86-4171-41E6-A072-5261559A35D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99073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B7B4-0402-4ACF-8204-0E7462AFD3FD}" type="datetimeFigureOut">
              <a:rPr lang="el-GR" smtClean="0"/>
              <a:pPr/>
              <a:t>20/2/2014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ED86-4171-41E6-A072-5261559A35D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8006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B7B4-0402-4ACF-8204-0E7462AFD3FD}" type="datetimeFigureOut">
              <a:rPr lang="el-GR" smtClean="0"/>
              <a:pPr/>
              <a:t>20/2/2014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ED86-4171-41E6-A072-5261559A35D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5750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B7B4-0402-4ACF-8204-0E7462AFD3FD}" type="datetimeFigureOut">
              <a:rPr lang="el-GR" smtClean="0"/>
              <a:pPr/>
              <a:t>20/2/2014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ED86-4171-41E6-A072-5261559A35D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79313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B7B4-0402-4ACF-8204-0E7462AFD3FD}" type="datetimeFigureOut">
              <a:rPr lang="el-GR" smtClean="0"/>
              <a:pPr/>
              <a:t>20/2/2014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ED86-4171-41E6-A072-5261559A35D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33601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B7B4-0402-4ACF-8204-0E7462AFD3FD}" type="datetimeFigureOut">
              <a:rPr lang="el-GR" smtClean="0"/>
              <a:pPr/>
              <a:t>20/2/2014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ED86-4171-41E6-A072-5261559A35D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465079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B7B4-0402-4ACF-8204-0E7462AFD3FD}" type="datetimeFigureOut">
              <a:rPr lang="el-GR" smtClean="0"/>
              <a:pPr/>
              <a:t>20/2/2014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ED86-4171-41E6-A072-5261559A35D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509392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B7B4-0402-4ACF-8204-0E7462AFD3FD}" type="datetimeFigureOut">
              <a:rPr lang="el-GR" smtClean="0"/>
              <a:pPr/>
              <a:t>20/2/2014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ED86-4171-41E6-A072-5261559A35D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70928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B7B4-0402-4ACF-8204-0E7462AFD3FD}" type="datetimeFigureOut">
              <a:rPr lang="el-GR" smtClean="0"/>
              <a:pPr/>
              <a:t>20/2/2014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ED86-4171-41E6-A072-5261559A35D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80531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B7B4-0402-4ACF-8204-0E7462AFD3FD}" type="datetimeFigureOut">
              <a:rPr lang="el-GR" smtClean="0"/>
              <a:pPr/>
              <a:t>20/2/2014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ED86-4171-41E6-A072-5261559A35D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2950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BB7B4-0402-4ACF-8204-0E7462AFD3FD}" type="datetimeFigureOut">
              <a:rPr lang="el-GR" smtClean="0"/>
              <a:pPr/>
              <a:t>20/2/2014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BED86-4171-41E6-A072-5261559A35D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070134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13" Type="http://schemas.openxmlformats.org/officeDocument/2006/relationships/control" Target="../activeX/activeX12.xml"/><Relationship Id="rId18" Type="http://schemas.openxmlformats.org/officeDocument/2006/relationships/slideLayout" Target="../slideLayouts/slideLayout2.xml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12" Type="http://schemas.openxmlformats.org/officeDocument/2006/relationships/control" Target="../activeX/activeX11.xml"/><Relationship Id="rId17" Type="http://schemas.openxmlformats.org/officeDocument/2006/relationships/control" Target="../activeX/activeX16.xml"/><Relationship Id="rId2" Type="http://schemas.openxmlformats.org/officeDocument/2006/relationships/control" Target="../activeX/activeX1.xml"/><Relationship Id="rId16" Type="http://schemas.openxmlformats.org/officeDocument/2006/relationships/control" Target="../activeX/activeX15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control" Target="../activeX/activeX10.xml"/><Relationship Id="rId5" Type="http://schemas.openxmlformats.org/officeDocument/2006/relationships/control" Target="../activeX/activeX4.xml"/><Relationship Id="rId15" Type="http://schemas.openxmlformats.org/officeDocument/2006/relationships/control" Target="../activeX/activeX14.xml"/><Relationship Id="rId10" Type="http://schemas.openxmlformats.org/officeDocument/2006/relationships/control" Target="../activeX/activeX9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control" Target="../activeX/activeX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0000">
              <a:srgbClr val="0070C0"/>
            </a:gs>
            <a:gs pos="72500">
              <a:srgbClr val="00B0F0"/>
            </a:gs>
            <a:gs pos="22100">
              <a:srgbClr val="00B0F0"/>
            </a:gs>
            <a:gs pos="100000">
              <a:srgbClr val="7030A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FFC000"/>
                </a:solidFill>
              </a:rPr>
              <a:t>PRESENT SIMPLE           &amp; </a:t>
            </a:r>
            <a:br>
              <a:rPr lang="en-US" sz="6000" b="1" dirty="0" smtClean="0">
                <a:solidFill>
                  <a:srgbClr val="FFC000"/>
                </a:solidFill>
              </a:rPr>
            </a:br>
            <a:r>
              <a:rPr lang="en-US" sz="6000" b="1" dirty="0" smtClean="0">
                <a:solidFill>
                  <a:srgbClr val="FFC000"/>
                </a:solidFill>
              </a:rPr>
              <a:t>USED TO</a:t>
            </a:r>
            <a:br>
              <a:rPr lang="en-US" sz="6000" b="1" dirty="0" smtClean="0">
                <a:solidFill>
                  <a:srgbClr val="FFC000"/>
                </a:solidFill>
              </a:rPr>
            </a:br>
            <a:endParaRPr lang="el-GR" sz="6000" b="1" dirty="0">
              <a:solidFill>
                <a:srgbClr val="FFC000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6948264" y="5733256"/>
            <a:ext cx="16561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Anna </a:t>
            </a:r>
          </a:p>
          <a:p>
            <a:r>
              <a:rPr lang="en-US" sz="2800" dirty="0" err="1" smtClean="0">
                <a:solidFill>
                  <a:schemeClr val="bg1"/>
                </a:solidFill>
              </a:rPr>
              <a:t>Myrsini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el-G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9430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0000">
              <a:srgbClr val="0070C0"/>
            </a:gs>
            <a:gs pos="72500">
              <a:srgbClr val="00B0F0"/>
            </a:gs>
            <a:gs pos="22100">
              <a:srgbClr val="00B0F0"/>
            </a:gs>
            <a:gs pos="100000">
              <a:srgbClr val="7030A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899592" y="1340768"/>
            <a:ext cx="680526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>
                <a:solidFill>
                  <a:srgbClr val="FFFF00"/>
                </a:solidFill>
              </a:rPr>
              <a:t>Use of Simple Past</a:t>
            </a:r>
          </a:p>
          <a:p>
            <a:r>
              <a:rPr lang="en-US" sz="2800" dirty="0" smtClean="0"/>
              <a:t>Action </a:t>
            </a:r>
            <a:r>
              <a:rPr lang="en-US" sz="2800" dirty="0"/>
              <a:t>in the past taking place once, never or several </a:t>
            </a:r>
            <a:r>
              <a:rPr lang="en-US" sz="2800" dirty="0" smtClean="0"/>
              <a:t>times </a:t>
            </a:r>
          </a:p>
          <a:p>
            <a:r>
              <a:rPr lang="en-US" sz="2800" dirty="0" smtClean="0"/>
              <a:t>Example</a:t>
            </a:r>
            <a:r>
              <a:rPr lang="en-US" sz="2800" dirty="0"/>
              <a:t>: </a:t>
            </a:r>
            <a:r>
              <a:rPr lang="en-US" sz="2800" dirty="0">
                <a:solidFill>
                  <a:schemeClr val="bg1"/>
                </a:solidFill>
              </a:rPr>
              <a:t>He </a:t>
            </a:r>
            <a:r>
              <a:rPr lang="en-US" sz="2800" i="1" dirty="0">
                <a:solidFill>
                  <a:schemeClr val="bg1"/>
                </a:solidFill>
              </a:rPr>
              <a:t>visited</a:t>
            </a:r>
            <a:r>
              <a:rPr lang="en-US" sz="2800" dirty="0">
                <a:solidFill>
                  <a:schemeClr val="bg1"/>
                </a:solidFill>
              </a:rPr>
              <a:t> his parents every weekend.</a:t>
            </a:r>
          </a:p>
          <a:p>
            <a:r>
              <a:rPr lang="en-US" sz="2800" dirty="0" smtClean="0"/>
              <a:t>Actions </a:t>
            </a:r>
            <a:r>
              <a:rPr lang="en-US" sz="2800" dirty="0"/>
              <a:t>in the past taking place one after the </a:t>
            </a:r>
            <a:r>
              <a:rPr lang="en-US" sz="2800" dirty="0" smtClean="0"/>
              <a:t>other Example</a:t>
            </a:r>
            <a:r>
              <a:rPr lang="en-US" sz="2800" dirty="0"/>
              <a:t>: </a:t>
            </a:r>
            <a:r>
              <a:rPr lang="en-US" sz="2800" dirty="0">
                <a:solidFill>
                  <a:schemeClr val="bg1"/>
                </a:solidFill>
              </a:rPr>
              <a:t>He </a:t>
            </a:r>
            <a:r>
              <a:rPr lang="en-US" sz="2800" i="1" dirty="0">
                <a:solidFill>
                  <a:schemeClr val="bg1"/>
                </a:solidFill>
              </a:rPr>
              <a:t>came</a:t>
            </a:r>
            <a:r>
              <a:rPr lang="en-US" sz="2800" dirty="0">
                <a:solidFill>
                  <a:schemeClr val="bg1"/>
                </a:solidFill>
              </a:rPr>
              <a:t> in, </a:t>
            </a:r>
            <a:r>
              <a:rPr lang="en-US" sz="2800" i="1" dirty="0">
                <a:solidFill>
                  <a:schemeClr val="bg1"/>
                </a:solidFill>
              </a:rPr>
              <a:t>took</a:t>
            </a:r>
            <a:r>
              <a:rPr lang="en-US" sz="2800" dirty="0">
                <a:solidFill>
                  <a:schemeClr val="bg1"/>
                </a:solidFill>
              </a:rPr>
              <a:t> off his coat and </a:t>
            </a:r>
            <a:r>
              <a:rPr lang="en-US" sz="2800" i="1" dirty="0">
                <a:solidFill>
                  <a:schemeClr val="bg1"/>
                </a:solidFill>
              </a:rPr>
              <a:t>sat</a:t>
            </a:r>
            <a:r>
              <a:rPr lang="en-US" sz="2800" dirty="0">
                <a:solidFill>
                  <a:schemeClr val="bg1"/>
                </a:solidFill>
              </a:rPr>
              <a:t> down.</a:t>
            </a:r>
          </a:p>
          <a:p>
            <a:r>
              <a:rPr lang="en-US" sz="2800" dirty="0" smtClean="0"/>
              <a:t>Actions in </a:t>
            </a:r>
            <a:r>
              <a:rPr lang="en-US" sz="2800" dirty="0"/>
              <a:t>the past taking place in the middle of another </a:t>
            </a:r>
            <a:r>
              <a:rPr lang="en-US" sz="2800" dirty="0" smtClean="0"/>
              <a:t>action </a:t>
            </a:r>
          </a:p>
          <a:p>
            <a:r>
              <a:rPr lang="en-US" sz="2800" dirty="0"/>
              <a:t>E</a:t>
            </a:r>
            <a:r>
              <a:rPr lang="en-US" sz="2800" dirty="0" smtClean="0"/>
              <a:t>xample</a:t>
            </a:r>
            <a:r>
              <a:rPr lang="en-US" sz="2800" dirty="0"/>
              <a:t>: </a:t>
            </a:r>
            <a:r>
              <a:rPr lang="en-US" sz="2800" dirty="0">
                <a:solidFill>
                  <a:schemeClr val="bg1"/>
                </a:solidFill>
              </a:rPr>
              <a:t>When I was having breakfast, the phone suddenly </a:t>
            </a:r>
            <a:r>
              <a:rPr lang="en-US" sz="2800" i="1" dirty="0">
                <a:solidFill>
                  <a:schemeClr val="bg1"/>
                </a:solidFill>
              </a:rPr>
              <a:t>rang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2515805" y="233867"/>
            <a:ext cx="18371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i="1" u="sng" dirty="0" smtClean="0">
                <a:solidFill>
                  <a:schemeClr val="bg1"/>
                </a:solidFill>
              </a:rPr>
              <a:t>Theory…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xmlns="" val="1490209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0000">
              <a:srgbClr val="0070C0"/>
            </a:gs>
            <a:gs pos="72500">
              <a:srgbClr val="00B0F0"/>
            </a:gs>
            <a:gs pos="22100">
              <a:srgbClr val="00B0F0"/>
            </a:gs>
            <a:gs pos="100000">
              <a:srgbClr val="7030A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chemeClr val="bg1"/>
                </a:solidFill>
              </a:rPr>
              <a:t> </a:t>
            </a:r>
            <a:endParaRPr lang="el-GR" b="1" i="1" u="sng" dirty="0">
              <a:solidFill>
                <a:schemeClr val="bg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C000"/>
                </a:solidFill>
              </a:rPr>
              <a:t>PAST SIMPLE</a:t>
            </a:r>
          </a:p>
          <a:p>
            <a:pPr marL="0" indent="0" algn="ctr"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When we want to form the past simple tense of the  regular verbs, we put -</a:t>
            </a:r>
            <a:r>
              <a:rPr lang="en-US" sz="2400" b="1" dirty="0" err="1" smtClean="0">
                <a:solidFill>
                  <a:schemeClr val="bg1"/>
                </a:solidFill>
              </a:rPr>
              <a:t>ed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l-GR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36524913"/>
              </p:ext>
            </p:extLst>
          </p:nvPr>
        </p:nvGraphicFramePr>
        <p:xfrm>
          <a:off x="611561" y="2636912"/>
          <a:ext cx="8208912" cy="736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36304"/>
                <a:gridCol w="2736304"/>
                <a:gridCol w="2736304"/>
              </a:tblGrid>
              <a:tr h="29375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AFFIRMATIVE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   NEGATIVE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   QUESTION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Play</a:t>
                      </a:r>
                      <a:r>
                        <a:rPr lang="en-US" baseline="0" dirty="0" smtClean="0"/>
                        <a:t>ed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Didn’t play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Did… play?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1600" y="3717032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!!!!!!!!!!!!!!!!!!!!!!!!!!!!!!!!!!!!!!!!!!!!!!!!!!!!!!!!!!!!!!!!!!!!!!!!!!!!!!!!!!!!!!!!!!!!!!!!!!</a:t>
            </a:r>
            <a:endParaRPr lang="el-GR" dirty="0">
              <a:solidFill>
                <a:schemeClr val="bg1"/>
              </a:solidFill>
            </a:endParaRPr>
          </a:p>
        </p:txBody>
      </p:sp>
      <p:graphicFrame>
        <p:nvGraphicFramePr>
          <p:cNvPr id="6" name="Πίνακας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21671830"/>
              </p:ext>
            </p:extLst>
          </p:nvPr>
        </p:nvGraphicFramePr>
        <p:xfrm>
          <a:off x="601216" y="4302388"/>
          <a:ext cx="8229600" cy="212979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D62AB1"/>
                          </a:solidFill>
                          <a:effectLst/>
                        </a:rPr>
                        <a:t>Exceptions in spelling when </a:t>
                      </a:r>
                      <a:r>
                        <a:rPr lang="en-US" b="1" dirty="0" smtClean="0">
                          <a:solidFill>
                            <a:srgbClr val="D62AB1"/>
                          </a:solidFill>
                          <a:effectLst/>
                        </a:rPr>
                        <a:t>adding -</a:t>
                      </a:r>
                      <a:r>
                        <a:rPr lang="en-US" b="1" dirty="0">
                          <a:solidFill>
                            <a:srgbClr val="D62AB1"/>
                          </a:solidFill>
                          <a:effectLst/>
                        </a:rPr>
                        <a:t> </a:t>
                      </a:r>
                      <a:r>
                        <a:rPr lang="en-US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ed</a:t>
                      </a:r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D62AB1"/>
                          </a:solidFill>
                          <a:effectLst/>
                        </a:rPr>
                        <a:t>Example</a:t>
                      </a:r>
                      <a:endParaRPr lang="en-US" b="1" dirty="0">
                        <a:solidFill>
                          <a:srgbClr val="D62AB1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>
                          <a:solidFill>
                            <a:srgbClr val="2617E9"/>
                          </a:solidFill>
                          <a:effectLst/>
                        </a:rPr>
                        <a:t>after a final </a:t>
                      </a:r>
                      <a:r>
                        <a:rPr lang="en-US" b="1" dirty="0" smtClean="0">
                          <a:solidFill>
                            <a:srgbClr val="2617E9"/>
                          </a:solidFill>
                          <a:effectLst/>
                        </a:rPr>
                        <a:t>-</a:t>
                      </a:r>
                      <a:r>
                        <a:rPr lang="en-US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e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n-US" b="1" dirty="0">
                          <a:solidFill>
                            <a:srgbClr val="2617E9"/>
                          </a:solidFill>
                          <a:effectLst/>
                        </a:rPr>
                        <a:t>only add </a:t>
                      </a:r>
                      <a:r>
                        <a:rPr lang="en-US" b="1" dirty="0" smtClean="0">
                          <a:solidFill>
                            <a:srgbClr val="2617E9"/>
                          </a:solidFill>
                          <a:effectLst/>
                        </a:rPr>
                        <a:t>- </a:t>
                      </a:r>
                      <a:r>
                        <a:rPr lang="en-US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>
                          <a:solidFill>
                            <a:srgbClr val="2617E9"/>
                          </a:solidFill>
                          <a:effectLst/>
                        </a:rPr>
                        <a:t>love – loved</a:t>
                      </a:r>
                      <a:endParaRPr lang="en-US" b="1" dirty="0">
                        <a:solidFill>
                          <a:srgbClr val="2617E9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28575" marB="28575"/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>
                          <a:solidFill>
                            <a:srgbClr val="2617E9"/>
                          </a:solidFill>
                          <a:effectLst/>
                        </a:rPr>
                        <a:t>final consonant after a short, stressed vowel</a:t>
                      </a:r>
                      <a:br>
                        <a:rPr lang="en-US" b="1" dirty="0">
                          <a:solidFill>
                            <a:srgbClr val="2617E9"/>
                          </a:solidFill>
                          <a:effectLst/>
                        </a:rPr>
                      </a:br>
                      <a:r>
                        <a:rPr lang="en-US" b="1" dirty="0">
                          <a:solidFill>
                            <a:srgbClr val="2617E9"/>
                          </a:solidFill>
                          <a:effectLst/>
                        </a:rPr>
                        <a:t>or 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l </a:t>
                      </a:r>
                      <a:r>
                        <a:rPr lang="en-US" b="1" dirty="0">
                          <a:solidFill>
                            <a:srgbClr val="2617E9"/>
                          </a:solidFill>
                          <a:effectLst/>
                        </a:rPr>
                        <a:t>as final consonant after a vowel is doubled</a:t>
                      </a:r>
                      <a:endParaRPr lang="en-US" b="1" dirty="0">
                        <a:solidFill>
                          <a:srgbClr val="2617E9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>
                          <a:solidFill>
                            <a:srgbClr val="2617E9"/>
                          </a:solidFill>
                          <a:effectLst/>
                        </a:rPr>
                        <a:t>admit – admitted</a:t>
                      </a:r>
                      <a:br>
                        <a:rPr lang="en-US" b="1" dirty="0">
                          <a:solidFill>
                            <a:srgbClr val="2617E9"/>
                          </a:solidFill>
                          <a:effectLst/>
                        </a:rPr>
                      </a:br>
                      <a:r>
                        <a:rPr lang="en-US" b="1" dirty="0">
                          <a:solidFill>
                            <a:srgbClr val="2617E9"/>
                          </a:solidFill>
                          <a:effectLst/>
                        </a:rPr>
                        <a:t>travel – travelled</a:t>
                      </a:r>
                      <a:endParaRPr lang="en-US" b="1" dirty="0">
                        <a:solidFill>
                          <a:srgbClr val="2617E9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28575" marB="28575"/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>
                          <a:solidFill>
                            <a:srgbClr val="2617E9"/>
                          </a:solidFill>
                          <a:effectLst/>
                        </a:rPr>
                        <a:t>final </a:t>
                      </a:r>
                      <a:r>
                        <a:rPr lang="en-US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y </a:t>
                      </a:r>
                      <a:r>
                        <a:rPr lang="en-US" b="1" dirty="0">
                          <a:solidFill>
                            <a:srgbClr val="2617E9"/>
                          </a:solidFill>
                          <a:effectLst/>
                        </a:rPr>
                        <a:t>after a consonant becomes </a:t>
                      </a:r>
                      <a:r>
                        <a:rPr lang="en-US" b="1" dirty="0" err="1">
                          <a:solidFill>
                            <a:srgbClr val="2617E9"/>
                          </a:solidFill>
                          <a:effectLst/>
                        </a:rPr>
                        <a:t>i</a:t>
                      </a:r>
                      <a:endParaRPr lang="en-US" b="1" dirty="0">
                        <a:solidFill>
                          <a:srgbClr val="2617E9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>
                          <a:solidFill>
                            <a:srgbClr val="2617E9"/>
                          </a:solidFill>
                          <a:effectLst/>
                        </a:rPr>
                        <a:t>hurry – hurried</a:t>
                      </a:r>
                      <a:endParaRPr lang="en-US" b="1" dirty="0">
                        <a:solidFill>
                          <a:srgbClr val="2617E9"/>
                        </a:solidFill>
                        <a:effectLst/>
                        <a:latin typeface="Arial"/>
                      </a:endParaRPr>
                    </a:p>
                  </a:txBody>
                  <a:tcPr marL="47625" marR="47625" marT="28575" marB="2857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61587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0000">
              <a:srgbClr val="0070C0"/>
            </a:gs>
            <a:gs pos="72500">
              <a:srgbClr val="00B0F0"/>
            </a:gs>
            <a:gs pos="22100">
              <a:srgbClr val="00B0F0"/>
            </a:gs>
            <a:gs pos="100000">
              <a:srgbClr val="7030A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chemeClr val="bg1"/>
                </a:solidFill>
              </a:rPr>
              <a:t>And some irregular verbs…</a:t>
            </a:r>
            <a:endParaRPr lang="el-GR" b="1" i="1" u="sng" dirty="0">
              <a:solidFill>
                <a:schemeClr val="bg1"/>
              </a:solidFill>
            </a:endParaRP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47547771"/>
              </p:ext>
            </p:extLst>
          </p:nvPr>
        </p:nvGraphicFramePr>
        <p:xfrm>
          <a:off x="457200" y="1600200"/>
          <a:ext cx="8229600" cy="4632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2617E9"/>
                          </a:solidFill>
                        </a:rPr>
                        <a:t>Present </a:t>
                      </a:r>
                      <a:endParaRPr lang="el-GR" sz="3200" dirty="0">
                        <a:solidFill>
                          <a:srgbClr val="2617E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2617E9"/>
                          </a:solidFill>
                        </a:rPr>
                        <a:t>Past </a:t>
                      </a:r>
                      <a:endParaRPr lang="el-GR" sz="3200" dirty="0">
                        <a:solidFill>
                          <a:srgbClr val="2617E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D62AB1"/>
                          </a:solidFill>
                        </a:rPr>
                        <a:t>Be </a:t>
                      </a:r>
                      <a:endParaRPr lang="el-GR" sz="3200" dirty="0">
                        <a:solidFill>
                          <a:srgbClr val="D62AB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D62AB1"/>
                          </a:solidFill>
                        </a:rPr>
                        <a:t>Was </a:t>
                      </a:r>
                      <a:endParaRPr lang="el-GR" sz="3200" dirty="0">
                        <a:solidFill>
                          <a:srgbClr val="D62AB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D62AB1"/>
                          </a:solidFill>
                        </a:rPr>
                        <a:t>Become </a:t>
                      </a:r>
                      <a:endParaRPr lang="el-GR" sz="3200" dirty="0">
                        <a:solidFill>
                          <a:srgbClr val="D62AB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D62AB1"/>
                          </a:solidFill>
                        </a:rPr>
                        <a:t>Became </a:t>
                      </a:r>
                      <a:endParaRPr lang="el-GR" sz="3200" dirty="0">
                        <a:solidFill>
                          <a:srgbClr val="D62AB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D62AB1"/>
                          </a:solidFill>
                        </a:rPr>
                        <a:t>Buy </a:t>
                      </a:r>
                      <a:endParaRPr lang="el-GR" sz="3200" dirty="0">
                        <a:solidFill>
                          <a:srgbClr val="D62AB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D62AB1"/>
                          </a:solidFill>
                        </a:rPr>
                        <a:t>Bought</a:t>
                      </a:r>
                      <a:r>
                        <a:rPr lang="en-US" sz="3200" baseline="0" dirty="0" smtClean="0">
                          <a:solidFill>
                            <a:srgbClr val="D62AB1"/>
                          </a:solidFill>
                        </a:rPr>
                        <a:t> </a:t>
                      </a:r>
                      <a:endParaRPr lang="el-GR" sz="3200" dirty="0">
                        <a:solidFill>
                          <a:srgbClr val="D62AB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D62AB1"/>
                          </a:solidFill>
                        </a:rPr>
                        <a:t>Put </a:t>
                      </a:r>
                      <a:endParaRPr lang="el-GR" sz="3200" dirty="0">
                        <a:solidFill>
                          <a:srgbClr val="D62AB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D62AB1"/>
                          </a:solidFill>
                        </a:rPr>
                        <a:t>Put </a:t>
                      </a:r>
                      <a:endParaRPr lang="el-GR" sz="3200" dirty="0">
                        <a:solidFill>
                          <a:srgbClr val="D62AB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D62AB1"/>
                          </a:solidFill>
                        </a:rPr>
                        <a:t>Choose </a:t>
                      </a:r>
                      <a:endParaRPr lang="el-GR" sz="3200" dirty="0">
                        <a:solidFill>
                          <a:srgbClr val="D62AB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D62AB1"/>
                          </a:solidFill>
                        </a:rPr>
                        <a:t>Chose </a:t>
                      </a:r>
                      <a:endParaRPr lang="el-GR" sz="3200" dirty="0">
                        <a:solidFill>
                          <a:srgbClr val="D62AB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D62AB1"/>
                          </a:solidFill>
                        </a:rPr>
                        <a:t>Understand</a:t>
                      </a:r>
                      <a:r>
                        <a:rPr lang="en-US" sz="3200" baseline="0" dirty="0" smtClean="0">
                          <a:solidFill>
                            <a:srgbClr val="D62AB1"/>
                          </a:solidFill>
                        </a:rPr>
                        <a:t> </a:t>
                      </a:r>
                      <a:endParaRPr lang="el-GR" sz="3200" dirty="0">
                        <a:solidFill>
                          <a:srgbClr val="D62AB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D62AB1"/>
                          </a:solidFill>
                        </a:rPr>
                        <a:t>Understood </a:t>
                      </a:r>
                      <a:endParaRPr lang="el-GR" sz="3200" dirty="0">
                        <a:solidFill>
                          <a:srgbClr val="D62AB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D62AB1"/>
                          </a:solidFill>
                        </a:rPr>
                        <a:t>Grow </a:t>
                      </a:r>
                      <a:endParaRPr lang="el-GR" sz="3200" dirty="0">
                        <a:solidFill>
                          <a:srgbClr val="D62AB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D62AB1"/>
                          </a:solidFill>
                        </a:rPr>
                        <a:t>Grew </a:t>
                      </a:r>
                      <a:endParaRPr lang="el-GR" sz="3200" dirty="0">
                        <a:solidFill>
                          <a:srgbClr val="D62AB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09500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0000">
              <a:srgbClr val="0070C0"/>
            </a:gs>
            <a:gs pos="72500">
              <a:srgbClr val="00B0F0"/>
            </a:gs>
            <a:gs pos="22100">
              <a:srgbClr val="00B0F0"/>
            </a:gs>
            <a:gs pos="100000">
              <a:srgbClr val="7030A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Used to 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We use </a:t>
            </a:r>
            <a:r>
              <a:rPr lang="en-US" b="1" dirty="0">
                <a:solidFill>
                  <a:schemeClr val="bg1"/>
                </a:solidFill>
              </a:rPr>
              <a:t>'used to' </a:t>
            </a:r>
            <a:r>
              <a:rPr lang="en-US" b="1" dirty="0"/>
              <a:t>for something that happened regularly in the past but no longer </a:t>
            </a:r>
            <a:r>
              <a:rPr lang="en-US" b="1" dirty="0" smtClean="0"/>
              <a:t>happens. we can replace past simple with used to.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 used to smoke a packet a day but I stopped two years ago.</a:t>
            </a:r>
          </a:p>
          <a:p>
            <a:pPr marL="0" indent="0">
              <a:buNone/>
            </a:pPr>
            <a:r>
              <a:rPr lang="en-US" dirty="0"/>
              <a:t>Ben used to travel a lot in his job but now, since his promotion, he doesn't.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 used to drive to work but now I take the bus.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998001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0000">
              <a:srgbClr val="0070C0"/>
            </a:gs>
            <a:gs pos="72500">
              <a:srgbClr val="00B0F0"/>
            </a:gs>
            <a:gs pos="22100">
              <a:srgbClr val="00B0F0"/>
            </a:gs>
            <a:gs pos="100000">
              <a:srgbClr val="7030A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Exercises </a:t>
            </a:r>
            <a:endParaRPr lang="el-GR" sz="5400" dirty="0">
              <a:solidFill>
                <a:schemeClr val="bg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77230211"/>
              </p:ext>
            </p:extLst>
          </p:nvPr>
        </p:nvGraphicFramePr>
        <p:xfrm>
          <a:off x="539552" y="1772816"/>
          <a:ext cx="8229600" cy="4632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2617E9"/>
                          </a:solidFill>
                        </a:rPr>
                        <a:t>Present </a:t>
                      </a:r>
                      <a:endParaRPr lang="el-GR" sz="3200" dirty="0">
                        <a:solidFill>
                          <a:srgbClr val="2617E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2617E9"/>
                          </a:solidFill>
                        </a:rPr>
                        <a:t>Past </a:t>
                      </a:r>
                      <a:endParaRPr lang="el-GR" sz="3200" dirty="0">
                        <a:solidFill>
                          <a:srgbClr val="2617E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D62AB1"/>
                          </a:solidFill>
                        </a:rPr>
                        <a:t>Be </a:t>
                      </a:r>
                      <a:endParaRPr lang="el-GR" sz="3200" dirty="0">
                        <a:solidFill>
                          <a:srgbClr val="D62AB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3200" dirty="0">
                        <a:solidFill>
                          <a:srgbClr val="D62AB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 sz="3200" dirty="0">
                        <a:solidFill>
                          <a:srgbClr val="D62AB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D62AB1"/>
                          </a:solidFill>
                        </a:rPr>
                        <a:t>Became </a:t>
                      </a:r>
                      <a:endParaRPr lang="el-GR" sz="3200" dirty="0">
                        <a:solidFill>
                          <a:srgbClr val="D62AB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 sz="3200" dirty="0">
                        <a:solidFill>
                          <a:srgbClr val="D62AB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D62AB1"/>
                          </a:solidFill>
                        </a:rPr>
                        <a:t>Bought</a:t>
                      </a:r>
                      <a:r>
                        <a:rPr lang="en-US" sz="3200" baseline="0" dirty="0" smtClean="0">
                          <a:solidFill>
                            <a:srgbClr val="D62AB1"/>
                          </a:solidFill>
                        </a:rPr>
                        <a:t> </a:t>
                      </a:r>
                      <a:endParaRPr lang="el-GR" sz="3200" dirty="0">
                        <a:solidFill>
                          <a:srgbClr val="D62AB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D62AB1"/>
                          </a:solidFill>
                        </a:rPr>
                        <a:t>Put </a:t>
                      </a:r>
                      <a:endParaRPr lang="el-GR" sz="3200" dirty="0">
                        <a:solidFill>
                          <a:srgbClr val="D62AB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3200" dirty="0">
                        <a:solidFill>
                          <a:srgbClr val="D62AB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 sz="3200" dirty="0">
                        <a:solidFill>
                          <a:srgbClr val="D62AB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D62AB1"/>
                          </a:solidFill>
                        </a:rPr>
                        <a:t>Chose </a:t>
                      </a:r>
                      <a:endParaRPr lang="el-GR" sz="3200" dirty="0">
                        <a:solidFill>
                          <a:srgbClr val="D62AB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 sz="3200" dirty="0">
                        <a:solidFill>
                          <a:srgbClr val="D62AB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D62AB1"/>
                          </a:solidFill>
                        </a:rPr>
                        <a:t>Understood </a:t>
                      </a:r>
                      <a:endParaRPr lang="el-GR" sz="3200" dirty="0">
                        <a:solidFill>
                          <a:srgbClr val="D62AB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D62AB1"/>
                          </a:solidFill>
                        </a:rPr>
                        <a:t>Grow </a:t>
                      </a:r>
                      <a:endParaRPr lang="el-GR" sz="3200" dirty="0">
                        <a:solidFill>
                          <a:srgbClr val="D62AB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3200" dirty="0">
                        <a:solidFill>
                          <a:srgbClr val="D62AB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6672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0000">
              <a:srgbClr val="0070C0"/>
            </a:gs>
            <a:gs pos="72500">
              <a:srgbClr val="00B0F0"/>
            </a:gs>
            <a:gs pos="22100">
              <a:srgbClr val="00B0F0"/>
            </a:gs>
            <a:gs pos="100000">
              <a:srgbClr val="7030A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Make an affirmative sentence, negative sentence or question using ‘used to + </a:t>
            </a:r>
            <a:r>
              <a:rPr lang="en-US" sz="3200" dirty="0" smtClean="0">
                <a:solidFill>
                  <a:schemeClr val="bg1"/>
                </a:solidFill>
              </a:rPr>
              <a:t>bare infinitive</a:t>
            </a:r>
            <a:r>
              <a:rPr lang="en-US" sz="3200" dirty="0">
                <a:solidFill>
                  <a:schemeClr val="bg1"/>
                </a:solidFill>
              </a:rPr>
              <a:t>':</a:t>
            </a:r>
            <a:endParaRPr lang="el-GR" sz="3200" dirty="0">
              <a:solidFill>
                <a:schemeClr val="bg1"/>
              </a:solidFill>
            </a:endParaRPr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1) I / live in a flat when I was a child. 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2) We / go to the beach every summer?</a:t>
            </a:r>
            <a:endParaRPr lang="el-GR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3) She / love eating chocolate, but now she hates it 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4) He / not / smoke </a:t>
            </a:r>
            <a:endParaRPr lang="el-GR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l-GR" dirty="0"/>
          </a:p>
          <a:p>
            <a:endParaRPr lang="el-GR" dirty="0"/>
          </a:p>
        </p:txBody>
      </p:sp>
    </p:spTree>
    <p:controls>
      <p:control spid="2065" name="DefaultOcx" r:id="rId2" imgW="914400" imgH="228600"/>
      <p:control spid="2066" name="HTMLSubmit1" r:id="rId3" imgW="676440" imgH="361800"/>
      <p:control spid="2067" name="HTMLSubmit2" r:id="rId4" imgW="1257480" imgH="361800"/>
      <p:control spid="2068" name="HTMLText1" r:id="rId5" imgW="914400" imgH="228600"/>
      <p:control spid="2069" name="HTMLSubmit3" r:id="rId6" imgW="676440" imgH="361800"/>
      <p:control spid="2070" name="HTMLSubmit4" r:id="rId7" imgW="1257480" imgH="361800"/>
      <p:control spid="2071" name="HTMLText2" r:id="rId8" imgW="914400" imgH="228600"/>
      <p:control spid="2072" name="HTMLSubmit5" r:id="rId9" imgW="676440" imgH="361800"/>
      <p:control spid="2073" name="HTMLSubmit6" r:id="rId10" imgW="1257480" imgH="361800"/>
      <p:control spid="2074" name="HTMLText3" r:id="rId11" imgW="914400" imgH="228600"/>
      <p:control spid="2075" name="HTMLSubmit7" r:id="rId12" imgW="676440" imgH="361800"/>
      <p:control spid="2076" name="HTMLSubmit8" r:id="rId13" imgW="1257480" imgH="361800"/>
      <p:control spid="2077" name="HTMLText4" r:id="rId14" imgW="914400" imgH="228600"/>
      <p:control spid="2078" name="HTMLSubmit9" r:id="rId15" imgW="676440" imgH="361800"/>
      <p:control spid="2079" name="HTMLSubmit10" r:id="rId16" imgW="1257480" imgH="361800"/>
      <p:control spid="2080" name="HTMLText5" r:id="rId17" imgW="914400" imgH="228600"/>
    </p:controls>
    <p:extLst>
      <p:ext uri="{BB962C8B-B14F-4D97-AF65-F5344CB8AC3E}">
        <p14:creationId xmlns:p14="http://schemas.microsoft.com/office/powerpoint/2010/main" xmlns="" val="224823135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231</Words>
  <Application>Microsoft Office PowerPoint</Application>
  <PresentationFormat>On-screen Show (4:3)</PresentationFormat>
  <Paragraphs>75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Θέμα του Office</vt:lpstr>
      <vt:lpstr>PRESENT SIMPLE           &amp;  USED TO </vt:lpstr>
      <vt:lpstr> </vt:lpstr>
      <vt:lpstr> </vt:lpstr>
      <vt:lpstr>And some irregular verbs…</vt:lpstr>
      <vt:lpstr>Used to </vt:lpstr>
      <vt:lpstr>Exercises </vt:lpstr>
      <vt:lpstr>Make an affirmative sentence, negative sentence or question using ‘used to + bare infinitive':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student</dc:creator>
  <cp:lastModifiedBy>Panagiotis</cp:lastModifiedBy>
  <cp:revision>24</cp:revision>
  <dcterms:created xsi:type="dcterms:W3CDTF">2014-02-18T08:09:59Z</dcterms:created>
  <dcterms:modified xsi:type="dcterms:W3CDTF">2014-02-19T22:47:28Z</dcterms:modified>
</cp:coreProperties>
</file>