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in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0" autoAdjust="0"/>
  </p:normalViewPr>
  <p:slideViewPr>
    <p:cSldViewPr>
      <p:cViewPr>
        <p:scale>
          <a:sx n="73" d="100"/>
          <a:sy n="73" d="100"/>
        </p:scale>
        <p:origin x="-17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563E4-1F8B-4605-BFB8-09FE1EBB833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807440D-E3FB-4C47-A6AA-6E6E0C856C95}">
      <dgm:prSet phldrT="[Κείμενο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dirty="0" smtClean="0">
              <a:solidFill>
                <a:schemeClr val="tx1"/>
              </a:solidFill>
            </a:rPr>
            <a:t>All the children like eat</a:t>
          </a:r>
          <a:r>
            <a:rPr lang="en-U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ing</a:t>
          </a:r>
          <a:r>
            <a:rPr lang="en-US" b="0" dirty="0" smtClean="0">
              <a:solidFill>
                <a:schemeClr val="tx2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vegetables</a:t>
          </a:r>
          <a:endParaRPr lang="el-GR" dirty="0">
            <a:solidFill>
              <a:schemeClr val="tx1"/>
            </a:solidFill>
          </a:endParaRPr>
        </a:p>
      </dgm:t>
    </dgm:pt>
    <dgm:pt modelId="{48AFECFD-2D51-47EE-BC14-B21F1295568D}" type="parTrans" cxnId="{D57AEC3C-10EE-47C8-A375-F9E1C2015C52}">
      <dgm:prSet/>
      <dgm:spPr/>
      <dgm:t>
        <a:bodyPr/>
        <a:lstStyle/>
        <a:p>
          <a:endParaRPr lang="el-GR"/>
        </a:p>
      </dgm:t>
    </dgm:pt>
    <dgm:pt modelId="{F61B9777-DA59-4169-A96A-391B0A448FBF}" type="sibTrans" cxnId="{D57AEC3C-10EE-47C8-A375-F9E1C2015C52}">
      <dgm:prSet/>
      <dgm:spPr/>
      <dgm:t>
        <a:bodyPr/>
        <a:lstStyle/>
        <a:p>
          <a:endParaRPr lang="el-GR"/>
        </a:p>
      </dgm:t>
    </dgm:pt>
    <dgm:pt modelId="{6E29CBC9-89D0-4A20-8796-35861E0A9C83}" type="pres">
      <dgm:prSet presAssocID="{806563E4-1F8B-4605-BFB8-09FE1EBB833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A4EA60E0-C1B6-42C9-B935-B40BF73BDDD4}" type="pres">
      <dgm:prSet presAssocID="{B807440D-E3FB-4C47-A6AA-6E6E0C856C95}" presName="vertOne" presStyleCnt="0"/>
      <dgm:spPr/>
    </dgm:pt>
    <dgm:pt modelId="{745F007F-8BEC-40E7-9DF1-044F7C798D77}" type="pres">
      <dgm:prSet presAssocID="{B807440D-E3FB-4C47-A6AA-6E6E0C856C9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1271901-3C67-4F96-B6B5-D677C5DDC763}" type="pres">
      <dgm:prSet presAssocID="{B807440D-E3FB-4C47-A6AA-6E6E0C856C95}" presName="horzOne" presStyleCnt="0"/>
      <dgm:spPr/>
    </dgm:pt>
  </dgm:ptLst>
  <dgm:cxnLst>
    <dgm:cxn modelId="{D6E10F5A-0931-4299-B04D-3A42B8E8E3BE}" type="presOf" srcId="{B807440D-E3FB-4C47-A6AA-6E6E0C856C95}" destId="{745F007F-8BEC-40E7-9DF1-044F7C798D77}" srcOrd="0" destOrd="0" presId="urn:microsoft.com/office/officeart/2005/8/layout/hierarchy4"/>
    <dgm:cxn modelId="{D57AEC3C-10EE-47C8-A375-F9E1C2015C52}" srcId="{806563E4-1F8B-4605-BFB8-09FE1EBB833C}" destId="{B807440D-E3FB-4C47-A6AA-6E6E0C856C95}" srcOrd="0" destOrd="0" parTransId="{48AFECFD-2D51-47EE-BC14-B21F1295568D}" sibTransId="{F61B9777-DA59-4169-A96A-391B0A448FBF}"/>
    <dgm:cxn modelId="{792E0574-AC12-42A3-99F8-419FB061FECC}" type="presOf" srcId="{806563E4-1F8B-4605-BFB8-09FE1EBB833C}" destId="{6E29CBC9-89D0-4A20-8796-35861E0A9C83}" srcOrd="0" destOrd="0" presId="urn:microsoft.com/office/officeart/2005/8/layout/hierarchy4"/>
    <dgm:cxn modelId="{4E10882A-390F-454F-B6FD-17E88E2DCE4B}" type="presParOf" srcId="{6E29CBC9-89D0-4A20-8796-35861E0A9C83}" destId="{A4EA60E0-C1B6-42C9-B935-B40BF73BDDD4}" srcOrd="0" destOrd="0" presId="urn:microsoft.com/office/officeart/2005/8/layout/hierarchy4"/>
    <dgm:cxn modelId="{0AC99D80-75E3-457E-ADD2-6E4D9D5A87AD}" type="presParOf" srcId="{A4EA60E0-C1B6-42C9-B935-B40BF73BDDD4}" destId="{745F007F-8BEC-40E7-9DF1-044F7C798D77}" srcOrd="0" destOrd="0" presId="urn:microsoft.com/office/officeart/2005/8/layout/hierarchy4"/>
    <dgm:cxn modelId="{5A753CA2-69FC-4DFB-8AE7-6C39074333D7}" type="presParOf" srcId="{A4EA60E0-C1B6-42C9-B935-B40BF73BDDD4}" destId="{B1271901-3C67-4F96-B6B5-D677C5DDC76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F007F-8BEC-40E7-9DF1-044F7C798D77}">
      <dsp:nvSpPr>
        <dsp:cNvPr id="0" name=""/>
        <dsp:cNvSpPr/>
      </dsp:nvSpPr>
      <dsp:spPr>
        <a:xfrm>
          <a:off x="0" y="0"/>
          <a:ext cx="7499350" cy="4800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All the children like eat</a:t>
          </a:r>
          <a:r>
            <a:rPr lang="en-US" sz="6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ing</a:t>
          </a:r>
          <a:r>
            <a:rPr lang="en-US" sz="6500" b="0" kern="1200" dirty="0" smtClean="0">
              <a:solidFill>
                <a:schemeClr val="tx2"/>
              </a:solidFill>
            </a:rPr>
            <a:t> </a:t>
          </a:r>
          <a:r>
            <a:rPr lang="en-US" sz="6500" kern="1200" dirty="0" smtClean="0">
              <a:solidFill>
                <a:schemeClr val="tx1"/>
              </a:solidFill>
            </a:rPr>
            <a:t>vegetables</a:t>
          </a:r>
          <a:endParaRPr lang="el-GR" sz="6500" kern="1200" dirty="0">
            <a:solidFill>
              <a:schemeClr val="tx1"/>
            </a:solidFill>
          </a:endParaRPr>
        </a:p>
      </dsp:txBody>
      <dsp:txXfrm>
        <a:off x="140605" y="140605"/>
        <a:ext cx="7218140" cy="4519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5F40-2FCE-48C7-A031-73C0057B0D1D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5749B-A2AD-4127-B9DB-A71DF0C6369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63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49B-A2AD-4127-B9DB-A71DF0C6369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77E783-AC9B-441D-9165-E4345738BBB8}" type="datetimeFigureOut">
              <a:rPr lang="el-GR" smtClean="0"/>
              <a:pPr/>
              <a:t>12/11/2013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10C625-AC51-42D6-ACB7-F48BE5BE7E4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145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</a:rPr>
              <a:t>Rules for </a:t>
            </a:r>
            <a:r>
              <a:rPr lang="en-US" sz="6600" dirty="0" smtClean="0">
                <a:solidFill>
                  <a:srgbClr val="00B0F0"/>
                </a:solidFill>
              </a:rPr>
              <a:t>“</a:t>
            </a:r>
            <a:r>
              <a:rPr lang="en-US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 </a:t>
            </a:r>
            <a:r>
              <a:rPr lang="en-U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like</a:t>
            </a:r>
            <a:r>
              <a:rPr lang="en-US" sz="6600" dirty="0" smtClean="0">
                <a:solidFill>
                  <a:srgbClr val="00B0F0"/>
                </a:solidFill>
              </a:rPr>
              <a:t>”</a:t>
            </a:r>
            <a:endParaRPr lang="el-GR" sz="6600" dirty="0">
              <a:solidFill>
                <a:srgbClr val="00B0F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7558118" cy="387874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sz="8600" dirty="0" smtClean="0"/>
              <a:t>We put (</a:t>
            </a:r>
            <a:r>
              <a:rPr lang="en-US" sz="8600" b="1" dirty="0" err="1" smtClean="0"/>
              <a:t>ing</a:t>
            </a:r>
            <a:r>
              <a:rPr lang="en-US" sz="8600" b="1" dirty="0"/>
              <a:t>)</a:t>
            </a:r>
            <a:r>
              <a:rPr lang="en-US" sz="8600" dirty="0" smtClean="0"/>
              <a:t> after </a:t>
            </a:r>
            <a:r>
              <a:rPr lang="en-US" sz="8600" dirty="0" smtClean="0">
                <a:solidFill>
                  <a:schemeClr val="bg1"/>
                </a:solidFill>
              </a:rPr>
              <a:t>like</a:t>
            </a:r>
            <a:endParaRPr lang="el-GR" sz="8600" b="1" cap="all" spc="0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sz="8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8600" dirty="0" smtClean="0"/>
              <a:t> e.g. I like play</a:t>
            </a:r>
            <a:r>
              <a:rPr lang="en-US" sz="8600" u="sng" dirty="0" smtClean="0">
                <a:solidFill>
                  <a:schemeClr val="accent2"/>
                </a:solidFill>
              </a:rPr>
              <a:t>ing</a:t>
            </a:r>
            <a:r>
              <a:rPr lang="en-US" sz="8600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600" dirty="0" smtClean="0">
                <a:solidFill>
                  <a:schemeClr val="tx1"/>
                </a:solidFill>
              </a:rPr>
              <a:t>football.</a:t>
            </a:r>
          </a:p>
          <a:p>
            <a:endParaRPr lang="en-US" sz="3600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Yes, she does!</a:t>
            </a:r>
          </a:p>
          <a:p>
            <a:endParaRPr lang="en-US" sz="6600" dirty="0"/>
          </a:p>
          <a:p>
            <a:r>
              <a:rPr lang="en-US" sz="6600" dirty="0" smtClean="0">
                <a:solidFill>
                  <a:srgbClr val="FF0000"/>
                </a:solidFill>
              </a:rPr>
              <a:t>No, she doesn’t.</a:t>
            </a:r>
            <a:endParaRPr lang="el-GR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Angelina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THANKS FOR YOUR ATTENTION!</a:t>
            </a:r>
            <a:endParaRPr lang="el-GR" sz="7200" dirty="0"/>
          </a:p>
        </p:txBody>
      </p:sp>
    </p:spTree>
    <p:extLst>
      <p:ext uri="{BB962C8B-B14F-4D97-AF65-F5344CB8AC3E}">
        <p14:creationId xmlns:p14="http://schemas.microsoft.com/office/powerpoint/2010/main" val="385178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5400" dirty="0"/>
              <a:t>In the affirmative we put </a:t>
            </a:r>
            <a:r>
              <a:rPr lang="en-US" sz="5400" b="1" dirty="0">
                <a:solidFill>
                  <a:srgbClr val="FF0000"/>
                </a:solidFill>
              </a:rPr>
              <a:t>-</a:t>
            </a:r>
            <a:r>
              <a:rPr lang="en-US" sz="5400" b="1" dirty="0" err="1">
                <a:solidFill>
                  <a:srgbClr val="FF0000"/>
                </a:solidFill>
              </a:rPr>
              <a:t>ing</a:t>
            </a:r>
            <a:r>
              <a:rPr lang="en-US" sz="5400" b="1" dirty="0">
                <a:solidFill>
                  <a:srgbClr val="FF00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5400" dirty="0" smtClean="0"/>
              <a:t>E.g.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like </a:t>
            </a:r>
            <a:r>
              <a:rPr lang="en-US" sz="5400" dirty="0" smtClean="0">
                <a:solidFill>
                  <a:schemeClr val="accent1"/>
                </a:solidFill>
              </a:rPr>
              <a:t>listen</a:t>
            </a:r>
            <a:r>
              <a:rPr lang="en-US" sz="5400" dirty="0" smtClean="0">
                <a:solidFill>
                  <a:srgbClr val="FF0000"/>
                </a:solidFill>
              </a:rPr>
              <a:t>ing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r>
              <a:rPr lang="en-US" sz="5400" dirty="0" smtClean="0"/>
              <a:t> </a:t>
            </a:r>
            <a:r>
              <a:rPr lang="en-US" sz="5400" dirty="0">
                <a:solidFill>
                  <a:schemeClr val="accent1"/>
                </a:solidFill>
              </a:rPr>
              <a:t>to music.</a:t>
            </a:r>
            <a:endParaRPr lang="el-GR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58417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2"/>
                </a:solidFill>
              </a:rPr>
              <a:t/>
            </a:r>
            <a:br>
              <a:rPr lang="en-US" sz="4400" b="1" dirty="0" smtClean="0">
                <a:solidFill>
                  <a:schemeClr val="accent2"/>
                </a:solidFill>
              </a:rPr>
            </a:br>
            <a:r>
              <a:rPr lang="en-US" sz="4400" b="1" dirty="0" smtClean="0">
                <a:solidFill>
                  <a:schemeClr val="accent2"/>
                </a:solidFill>
              </a:rPr>
              <a:t>INTERROGATIVE (?)</a:t>
            </a:r>
            <a:endParaRPr lang="el-GR" sz="4400" b="1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928802"/>
            <a:ext cx="8643998" cy="4714908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C10BE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78358" indent="-514350">
              <a:buNone/>
            </a:pPr>
            <a:r>
              <a:rPr lang="en-US" sz="5400" dirty="0" smtClean="0"/>
              <a:t>In the </a:t>
            </a:r>
            <a:r>
              <a:rPr lang="en-US" sz="5400" dirty="0" smtClean="0">
                <a:solidFill>
                  <a:srgbClr val="FF0000"/>
                </a:solidFill>
              </a:rPr>
              <a:t>question</a:t>
            </a:r>
            <a:r>
              <a:rPr lang="en-US" sz="5400" dirty="0" smtClean="0"/>
              <a:t> we put </a:t>
            </a:r>
            <a:r>
              <a:rPr lang="en-US" sz="5400" dirty="0" smtClean="0"/>
              <a:t> </a:t>
            </a:r>
            <a:r>
              <a:rPr lang="en-US" sz="5400" b="1" i="1" u="sng" dirty="0" smtClean="0">
                <a:solidFill>
                  <a:srgbClr val="FF0000"/>
                </a:solidFill>
              </a:rPr>
              <a:t>DO</a:t>
            </a:r>
            <a:endParaRPr lang="en-US" sz="54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400" dirty="0" smtClean="0"/>
              <a:t>e</a:t>
            </a:r>
            <a:r>
              <a:rPr lang="en-US" sz="5400" dirty="0" smtClean="0"/>
              <a:t>. g. </a:t>
            </a:r>
            <a:r>
              <a:rPr lang="en-US" sz="5400" dirty="0" smtClean="0">
                <a:solidFill>
                  <a:srgbClr val="FF0000"/>
                </a:solidFill>
              </a:rPr>
              <a:t>Do</a:t>
            </a:r>
            <a:r>
              <a:rPr lang="en-US" sz="5400" dirty="0" smtClean="0"/>
              <a:t> you like play</a:t>
            </a:r>
            <a:r>
              <a:rPr lang="en-US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ing</a:t>
            </a:r>
            <a:r>
              <a:rPr lang="en-US" sz="5400" dirty="0" smtClean="0">
                <a:solidFill>
                  <a:schemeClr val="accent2"/>
                </a:solidFill>
              </a:rPr>
              <a:t> </a:t>
            </a:r>
            <a:r>
              <a:rPr lang="en-US" sz="5400" dirty="0" smtClean="0"/>
              <a:t>volleyball ?</a:t>
            </a:r>
          </a:p>
          <a:p>
            <a:pPr marL="82296" indent="0">
              <a:buNone/>
            </a:pPr>
            <a:endParaRPr lang="en-US" sz="5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3891A7"/>
              </a:buClr>
              <a:buNone/>
            </a:pPr>
            <a:r>
              <a:rPr lang="en-US" sz="4400" dirty="0">
                <a:solidFill>
                  <a:srgbClr val="84AA33">
                    <a:lumMod val="75000"/>
                  </a:srgbClr>
                </a:solidFill>
              </a:rPr>
              <a:t>In the negative we put </a:t>
            </a:r>
            <a:r>
              <a:rPr lang="en-US" sz="4400" dirty="0" smtClean="0">
                <a:solidFill>
                  <a:srgbClr val="7030A0"/>
                </a:solidFill>
              </a:rPr>
              <a:t>DO NOT (don’t)/ DOES NOT (doesn’t)</a:t>
            </a:r>
          </a:p>
          <a:p>
            <a:pPr lvl="0">
              <a:buClr>
                <a:srgbClr val="3891A7"/>
              </a:buClr>
              <a:buNone/>
            </a:pPr>
            <a:r>
              <a:rPr lang="en-US" sz="6000" dirty="0" err="1" smtClean="0">
                <a:solidFill>
                  <a:srgbClr val="84AA33">
                    <a:lumMod val="75000"/>
                  </a:srgbClr>
                </a:solidFill>
              </a:rPr>
              <a:t>e.g.I</a:t>
            </a:r>
            <a:r>
              <a:rPr lang="en-US" sz="6000" dirty="0" smtClean="0">
                <a:solidFill>
                  <a:srgbClr val="84AA33">
                    <a:lumMod val="75000"/>
                  </a:srgbClr>
                </a:solidFill>
              </a:rPr>
              <a:t> </a:t>
            </a:r>
            <a:r>
              <a:rPr lang="en-US" sz="6000" dirty="0">
                <a:solidFill>
                  <a:srgbClr val="7030A0"/>
                </a:solidFill>
              </a:rPr>
              <a:t>don’t like </a:t>
            </a:r>
            <a:r>
              <a:rPr lang="en-US" sz="6000" dirty="0">
                <a:solidFill>
                  <a:srgbClr val="4F271C">
                    <a:lumMod val="75000"/>
                  </a:srgbClr>
                </a:solidFill>
              </a:rPr>
              <a:t>eat</a:t>
            </a:r>
            <a:r>
              <a:rPr lang="en-US" sz="6000" u="sng" dirty="0">
                <a:solidFill>
                  <a:srgbClr val="FF0000"/>
                </a:solidFill>
              </a:rPr>
              <a:t>ing </a:t>
            </a:r>
            <a:r>
              <a:rPr lang="en-US" sz="6000" dirty="0" smtClean="0">
                <a:solidFill>
                  <a:srgbClr val="964305">
                    <a:lumMod val="75000"/>
                  </a:srgbClr>
                </a:solidFill>
              </a:rPr>
              <a:t>tomatoes.</a:t>
            </a:r>
          </a:p>
          <a:p>
            <a:pPr lvl="0">
              <a:buClr>
                <a:srgbClr val="3891A7"/>
              </a:buClr>
              <a:buNone/>
            </a:pPr>
            <a:r>
              <a:rPr lang="en-US" sz="6000" dirty="0" smtClean="0">
                <a:solidFill>
                  <a:srgbClr val="964305">
                    <a:lumMod val="75000"/>
                  </a:srgbClr>
                </a:solidFill>
              </a:rPr>
              <a:t>She </a:t>
            </a:r>
            <a:r>
              <a:rPr lang="en-US" sz="6000" dirty="0" smtClean="0">
                <a:solidFill>
                  <a:srgbClr val="7030A0"/>
                </a:solidFill>
              </a:rPr>
              <a:t>doesn’t like </a:t>
            </a:r>
            <a:r>
              <a:rPr lang="en-US" sz="6000" dirty="0" smtClean="0">
                <a:solidFill>
                  <a:srgbClr val="964305">
                    <a:lumMod val="75000"/>
                  </a:srgbClr>
                </a:solidFill>
              </a:rPr>
              <a:t>collect</a:t>
            </a:r>
            <a:r>
              <a:rPr lang="en-US" sz="6000" dirty="0" smtClean="0">
                <a:solidFill>
                  <a:srgbClr val="FF0000"/>
                </a:solidFill>
              </a:rPr>
              <a:t>ing</a:t>
            </a:r>
            <a:r>
              <a:rPr lang="en-US" sz="6000" dirty="0" smtClean="0">
                <a:solidFill>
                  <a:srgbClr val="964305">
                    <a:lumMod val="75000"/>
                  </a:srgbClr>
                </a:solidFill>
              </a:rPr>
              <a:t> tree leaves.</a:t>
            </a:r>
          </a:p>
          <a:p>
            <a:pPr lvl="0">
              <a:buClr>
                <a:srgbClr val="3891A7"/>
              </a:buClr>
              <a:buNone/>
            </a:pPr>
            <a:endParaRPr lang="en-US" sz="6000" dirty="0">
              <a:solidFill>
                <a:srgbClr val="84AA33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6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Examples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29977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looking at fish!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+ ING</a:t>
            </a:r>
            <a:endParaRPr lang="el-GR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2741588" y="2357926"/>
            <a:ext cx="6078884" cy="3663362"/>
            <a:chOff x="2346817" y="101510"/>
            <a:chExt cx="3660824" cy="2142148"/>
          </a:xfrm>
        </p:grpSpPr>
        <p:sp>
          <p:nvSpPr>
            <p:cNvPr id="5" name="Ορθογώνιο 4"/>
            <p:cNvSpPr/>
            <p:nvPr/>
          </p:nvSpPr>
          <p:spPr>
            <a:xfrm>
              <a:off x="2346817" y="101510"/>
              <a:ext cx="3660824" cy="2142148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Ορθογώνιο 5"/>
            <p:cNvSpPr/>
            <p:nvPr/>
          </p:nvSpPr>
          <p:spPr>
            <a:xfrm>
              <a:off x="2346817" y="101510"/>
              <a:ext cx="3660824" cy="21421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/>
                <a:t>I like </a:t>
              </a:r>
              <a:r>
                <a:rPr lang="en-US" sz="3200" b="1" dirty="0" smtClean="0"/>
                <a:t>looking at </a:t>
              </a:r>
              <a:r>
                <a:rPr lang="en-US" sz="3200" b="1" dirty="0"/>
                <a:t>fish</a:t>
              </a:r>
              <a:endParaRPr lang="el-GR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0278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eating fruit. Do you?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eating fruit?</a:t>
            </a:r>
            <a:endParaRPr lang="el-GR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2786876" y="2357926"/>
            <a:ext cx="5241508" cy="3303322"/>
            <a:chOff x="915" y="2578812"/>
            <a:chExt cx="3570247" cy="2142148"/>
          </a:xfrm>
        </p:grpSpPr>
        <p:sp>
          <p:nvSpPr>
            <p:cNvPr id="5" name="Ορθογώνιο 4"/>
            <p:cNvSpPr/>
            <p:nvPr/>
          </p:nvSpPr>
          <p:spPr>
            <a:xfrm>
              <a:off x="915" y="2578812"/>
              <a:ext cx="3570247" cy="2142148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Ορθογώνιο 5"/>
            <p:cNvSpPr/>
            <p:nvPr/>
          </p:nvSpPr>
          <p:spPr>
            <a:xfrm>
              <a:off x="915" y="2578812"/>
              <a:ext cx="3570247" cy="21421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kern="1200" dirty="0" smtClean="0"/>
                <a:t>I  like eat</a:t>
              </a:r>
              <a:r>
                <a:rPr lang="en-US" sz="4000" b="1" kern="1200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ing</a:t>
              </a:r>
              <a:r>
                <a:rPr lang="en-US" sz="4000" b="1" kern="1200" dirty="0" smtClean="0"/>
                <a:t> fruit</a:t>
              </a:r>
              <a:endParaRPr lang="el-GR" sz="4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281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smelling flowers!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35608" y="1447800"/>
            <a:ext cx="6592776" cy="3781400"/>
          </a:xfrm>
        </p:spPr>
        <p:txBody>
          <a:bodyPr/>
          <a:lstStyle/>
          <a:p>
            <a:r>
              <a:rPr lang="en-US" dirty="0" smtClean="0"/>
              <a:t>Do you like smelling flowers?</a:t>
            </a:r>
            <a:endParaRPr lang="el-GR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1511142" y="2185486"/>
            <a:ext cx="7237322" cy="3763794"/>
            <a:chOff x="1377633" y="533830"/>
            <a:chExt cx="7237322" cy="3763794"/>
          </a:xfrm>
        </p:grpSpPr>
        <p:sp>
          <p:nvSpPr>
            <p:cNvPr id="5" name="Ορθογώνιο 4"/>
            <p:cNvSpPr/>
            <p:nvPr/>
          </p:nvSpPr>
          <p:spPr>
            <a:xfrm>
              <a:off x="1377633" y="533830"/>
              <a:ext cx="6121716" cy="2487027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Ορθογώνιο 5"/>
            <p:cNvSpPr/>
            <p:nvPr/>
          </p:nvSpPr>
          <p:spPr>
            <a:xfrm>
              <a:off x="1377633" y="533830"/>
              <a:ext cx="7237322" cy="37637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tx1"/>
                  </a:solidFill>
                </a:rPr>
                <a:t>I like smell</a:t>
              </a:r>
              <a:r>
                <a:rPr lang="en-US" sz="3600" b="1" kern="1200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ing</a:t>
              </a:r>
              <a:r>
                <a:rPr lang="en-US" sz="3600" b="1" kern="1200" dirty="0" smtClean="0">
                  <a:solidFill>
                    <a:schemeClr val="tx1"/>
                  </a:solidFill>
                </a:rPr>
                <a:t> flowers</a:t>
              </a:r>
              <a:endParaRPr lang="el-GR" sz="3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751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FF0000"/>
                </a:solidFill>
              </a:rPr>
              <a:t>Yes, I do!</a:t>
            </a:r>
          </a:p>
          <a:p>
            <a:endParaRPr lang="en-US" sz="8800" dirty="0">
              <a:solidFill>
                <a:srgbClr val="FF0000"/>
              </a:solidFill>
            </a:endParaRPr>
          </a:p>
          <a:p>
            <a:r>
              <a:rPr lang="en-US" sz="8800" dirty="0" smtClean="0">
                <a:solidFill>
                  <a:srgbClr val="FF0000"/>
                </a:solidFill>
              </a:rPr>
              <a:t>No, I don’t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495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</TotalTime>
  <Words>168</Words>
  <Application>Microsoft Office PowerPoint</Application>
  <PresentationFormat>Προβολή στην οθόνη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Ηλιοστάσιο</vt:lpstr>
      <vt:lpstr>Rules for “I like”</vt:lpstr>
      <vt:lpstr>AFFIRMATIVE</vt:lpstr>
      <vt:lpstr> INTERROGATIVE (?)</vt:lpstr>
      <vt:lpstr>NEGATIVE</vt:lpstr>
      <vt:lpstr> Examples</vt:lpstr>
      <vt:lpstr>I like looking at fish!</vt:lpstr>
      <vt:lpstr>I like eating fruit. Do you?</vt:lpstr>
      <vt:lpstr>I like smelling flowers!</vt:lpstr>
      <vt:lpstr>ANSWERS</vt:lpstr>
      <vt:lpstr>ANSWERS</vt:lpstr>
      <vt:lpstr>By Angelina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Rouls for “I like”</dc:title>
  <dc:creator>angelina</dc:creator>
  <cp:lastModifiedBy>teacher</cp:lastModifiedBy>
  <cp:revision>49</cp:revision>
  <dcterms:created xsi:type="dcterms:W3CDTF">2013-11-09T08:02:03Z</dcterms:created>
  <dcterms:modified xsi:type="dcterms:W3CDTF">2013-11-12T12:58:21Z</dcterms:modified>
</cp:coreProperties>
</file>