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71" r:id="rId2"/>
    <p:sldId id="260" r:id="rId3"/>
    <p:sldId id="261" r:id="rId4"/>
    <p:sldId id="262" r:id="rId5"/>
    <p:sldId id="263" r:id="rId6"/>
    <p:sldId id="264" r:id="rId7"/>
    <p:sldId id="265" r:id="rId8"/>
    <p:sldId id="266" r:id="rId9"/>
    <p:sldId id="274" r:id="rId10"/>
    <p:sldId id="270" r:id="rId11"/>
    <p:sldId id="272" r:id="rId12"/>
    <p:sldId id="273"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0367" autoAdjust="0"/>
  </p:normalViewPr>
  <p:slideViewPr>
    <p:cSldViewPr>
      <p:cViewPr>
        <p:scale>
          <a:sx n="73" d="100"/>
          <a:sy n="73" d="100"/>
        </p:scale>
        <p:origin x="-142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D559C-8FB1-49B2-9ADE-ABA2AD22CB89}" type="datetimeFigureOut">
              <a:rPr lang="el-GR" smtClean="0"/>
              <a:t>11/5/2017</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49808-BDB1-47E6-AE55-1ED235BF8F23}" type="slidenum">
              <a:rPr lang="el-GR" smtClean="0"/>
              <a:t>‹#›</a:t>
            </a:fld>
            <a:endParaRPr lang="el-GR"/>
          </a:p>
        </p:txBody>
      </p:sp>
    </p:spTree>
    <p:extLst>
      <p:ext uri="{BB962C8B-B14F-4D97-AF65-F5344CB8AC3E}">
        <p14:creationId xmlns:p14="http://schemas.microsoft.com/office/powerpoint/2010/main" val="26986757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A58E4DD-91C2-4EDA-BC2F-15B393862903}" type="datetimeFigureOut">
              <a:rPr lang="el-GR" smtClean="0"/>
              <a:t>11/5/2017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10675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58E4DD-91C2-4EDA-BC2F-15B393862903}" type="datetimeFigureOut">
              <a:rPr lang="el-GR" smtClean="0"/>
              <a:t>11/5/2017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25235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58E4DD-91C2-4EDA-BC2F-15B393862903}" type="datetimeFigureOut">
              <a:rPr lang="el-GR" smtClean="0"/>
              <a:t>11/5/2017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293253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A58E4DD-91C2-4EDA-BC2F-15B393862903}" type="datetimeFigureOut">
              <a:rPr lang="el-GR" smtClean="0"/>
              <a:t>11/5/2017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115827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A58E4DD-91C2-4EDA-BC2F-15B393862903}" type="datetimeFigureOut">
              <a:rPr lang="el-GR" smtClean="0"/>
              <a:t>11/5/2017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389494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A58E4DD-91C2-4EDA-BC2F-15B393862903}" type="datetimeFigureOut">
              <a:rPr lang="el-GR" smtClean="0"/>
              <a:t>11/5/2017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12543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A58E4DD-91C2-4EDA-BC2F-15B393862903}" type="datetimeFigureOut">
              <a:rPr lang="el-GR" smtClean="0"/>
              <a:t>11/5/2017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274101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A58E4DD-91C2-4EDA-BC2F-15B393862903}" type="datetimeFigureOut">
              <a:rPr lang="el-GR" smtClean="0"/>
              <a:t>11/5/2017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137099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A58E4DD-91C2-4EDA-BC2F-15B393862903}" type="datetimeFigureOut">
              <a:rPr lang="el-GR" smtClean="0"/>
              <a:t>11/5/2017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246467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A58E4DD-91C2-4EDA-BC2F-15B393862903}" type="datetimeFigureOut">
              <a:rPr lang="el-GR" smtClean="0"/>
              <a:t>11/5/2017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93515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A58E4DD-91C2-4EDA-BC2F-15B393862903}" type="datetimeFigureOut">
              <a:rPr lang="el-GR" smtClean="0"/>
              <a:t>11/5/2017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8FAB1A-E7EF-4658-86C8-B3CEE851C695}" type="slidenum">
              <a:rPr lang="el-GR" smtClean="0"/>
              <a:t>‹#›</a:t>
            </a:fld>
            <a:endParaRPr lang="el-GR"/>
          </a:p>
        </p:txBody>
      </p:sp>
    </p:spTree>
    <p:extLst>
      <p:ext uri="{BB962C8B-B14F-4D97-AF65-F5344CB8AC3E}">
        <p14:creationId xmlns:p14="http://schemas.microsoft.com/office/powerpoint/2010/main" val="265133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8E4DD-91C2-4EDA-BC2F-15B393862903}" type="datetimeFigureOut">
              <a:rPr lang="el-GR" smtClean="0"/>
              <a:t>11/5/2017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FAB1A-E7EF-4658-86C8-B3CEE851C695}" type="slidenum">
              <a:rPr lang="el-GR" smtClean="0"/>
              <a:t>‹#›</a:t>
            </a:fld>
            <a:endParaRPr lang="el-GR"/>
          </a:p>
        </p:txBody>
      </p:sp>
    </p:spTree>
    <p:extLst>
      <p:ext uri="{BB962C8B-B14F-4D97-AF65-F5344CB8AC3E}">
        <p14:creationId xmlns:p14="http://schemas.microsoft.com/office/powerpoint/2010/main" val="3706525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C00000"/>
                </a:solidFill>
              </a:rPr>
              <a:t>In the cave</a:t>
            </a:r>
            <a:endParaRPr lang="el-GR" sz="6600" b="1" dirty="0">
              <a:solidFill>
                <a:srgbClr val="C00000"/>
              </a:solidFill>
            </a:endParaRPr>
          </a:p>
        </p:txBody>
      </p:sp>
      <p:sp>
        <p:nvSpPr>
          <p:cNvPr id="3" name="Subtitle 2"/>
          <p:cNvSpPr>
            <a:spLocks noGrp="1"/>
          </p:cNvSpPr>
          <p:nvPr>
            <p:ph type="subTitle" idx="1"/>
          </p:nvPr>
        </p:nvSpPr>
        <p:spPr/>
        <p:txBody>
          <a:bodyPr/>
          <a:lstStyle/>
          <a:p>
            <a:r>
              <a:rPr lang="en-US" b="1" i="1" dirty="0" smtClean="0"/>
              <a:t>By </a:t>
            </a:r>
            <a:r>
              <a:rPr lang="en-US" b="1" i="1" dirty="0"/>
              <a:t>F</a:t>
            </a:r>
            <a:r>
              <a:rPr lang="en-US" b="1" i="1" dirty="0" smtClean="0"/>
              <a:t>elicity Hopkins</a:t>
            </a:r>
            <a:endParaRPr lang="el-GR" b="1" i="1" dirty="0"/>
          </a:p>
        </p:txBody>
      </p:sp>
    </p:spTree>
    <p:extLst>
      <p:ext uri="{BB962C8B-B14F-4D97-AF65-F5344CB8AC3E}">
        <p14:creationId xmlns:p14="http://schemas.microsoft.com/office/powerpoint/2010/main" val="219424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Glossary. Hard words </a:t>
            </a:r>
            <a:endParaRPr lang="el-GR" dirty="0"/>
          </a:p>
        </p:txBody>
      </p:sp>
      <p:sp>
        <p:nvSpPr>
          <p:cNvPr id="3" name="Θέση περιεχομένου 2"/>
          <p:cNvSpPr>
            <a:spLocks noGrp="1"/>
          </p:cNvSpPr>
          <p:nvPr>
            <p:ph sz="half" idx="1"/>
          </p:nvPr>
        </p:nvSpPr>
        <p:spPr>
          <a:xfrm>
            <a:off x="442912" y="1600199"/>
            <a:ext cx="4038600" cy="4525963"/>
          </a:xfrm>
        </p:spPr>
        <p:txBody>
          <a:bodyPr>
            <a:normAutofit fontScale="92500"/>
          </a:bodyPr>
          <a:lstStyle/>
          <a:p>
            <a:pPr marL="0" indent="0">
              <a:buNone/>
            </a:pPr>
            <a:r>
              <a:rPr lang="en-US" b="1" dirty="0" smtClean="0"/>
              <a:t> In the cave</a:t>
            </a:r>
            <a:r>
              <a:rPr lang="el-GR" dirty="0" smtClean="0"/>
              <a:t>:</a:t>
            </a:r>
            <a:r>
              <a:rPr lang="en-US" dirty="0"/>
              <a:t> </a:t>
            </a:r>
            <a:r>
              <a:rPr lang="el-GR" dirty="0" smtClean="0"/>
              <a:t>μέσα στην σπηλιά</a:t>
            </a:r>
          </a:p>
          <a:p>
            <a:pPr marL="0" indent="0">
              <a:buNone/>
            </a:pPr>
            <a:r>
              <a:rPr lang="en-US" b="1" dirty="0"/>
              <a:t>i</a:t>
            </a:r>
            <a:r>
              <a:rPr lang="en-US" b="1" dirty="0" smtClean="0"/>
              <a:t>nteresting</a:t>
            </a:r>
            <a:r>
              <a:rPr lang="el-GR" b="1" dirty="0" smtClean="0"/>
              <a:t>:</a:t>
            </a:r>
            <a:r>
              <a:rPr lang="el-GR" dirty="0" smtClean="0"/>
              <a:t> ενδιαφέρον</a:t>
            </a:r>
            <a:endParaRPr lang="el-GR" dirty="0"/>
          </a:p>
          <a:p>
            <a:pPr marL="0" indent="0">
              <a:buNone/>
            </a:pPr>
            <a:r>
              <a:rPr lang="en-US" b="1" dirty="0"/>
              <a:t>s</a:t>
            </a:r>
            <a:r>
              <a:rPr lang="en-US" b="1" dirty="0" smtClean="0"/>
              <a:t>tory</a:t>
            </a:r>
            <a:r>
              <a:rPr lang="el-GR" dirty="0" smtClean="0"/>
              <a:t>: ιστορία</a:t>
            </a:r>
          </a:p>
          <a:p>
            <a:pPr marL="0" indent="0">
              <a:buNone/>
            </a:pPr>
            <a:r>
              <a:rPr lang="en-US" b="1" dirty="0"/>
              <a:t>w</a:t>
            </a:r>
            <a:r>
              <a:rPr lang="en-US" b="1" dirty="0" smtClean="0"/>
              <a:t>hose</a:t>
            </a:r>
            <a:r>
              <a:rPr lang="el-GR" dirty="0" smtClean="0"/>
              <a:t>: ποιανού</a:t>
            </a:r>
          </a:p>
          <a:p>
            <a:pPr marL="0" indent="0">
              <a:buNone/>
            </a:pPr>
            <a:r>
              <a:rPr lang="en-US" b="1" dirty="0" smtClean="0"/>
              <a:t>Catherine</a:t>
            </a:r>
            <a:r>
              <a:rPr lang="el-GR" dirty="0" smtClean="0"/>
              <a:t>: Κατερίνα</a:t>
            </a:r>
          </a:p>
          <a:p>
            <a:pPr marL="0" indent="0">
              <a:buNone/>
            </a:pPr>
            <a:r>
              <a:rPr lang="en-US" b="1" dirty="0" smtClean="0"/>
              <a:t>grandparents</a:t>
            </a:r>
            <a:r>
              <a:rPr lang="el-GR" dirty="0" smtClean="0"/>
              <a:t>: ηλικιωμένοι</a:t>
            </a:r>
            <a:endParaRPr lang="en-US" dirty="0" smtClean="0"/>
          </a:p>
          <a:p>
            <a:pPr marL="0" indent="0">
              <a:buNone/>
            </a:pPr>
            <a:r>
              <a:rPr lang="en-US" b="1" dirty="0"/>
              <a:t>d</a:t>
            </a:r>
            <a:r>
              <a:rPr lang="en-US" b="1" dirty="0" smtClean="0"/>
              <a:t>ecide</a:t>
            </a:r>
            <a:r>
              <a:rPr lang="el-GR" b="1" dirty="0" smtClean="0"/>
              <a:t>:</a:t>
            </a:r>
            <a:r>
              <a:rPr lang="en-US" dirty="0" smtClean="0"/>
              <a:t> </a:t>
            </a:r>
            <a:r>
              <a:rPr lang="el-GR" dirty="0" smtClean="0"/>
              <a:t>αποφασίζω</a:t>
            </a:r>
          </a:p>
          <a:p>
            <a:pPr marL="0" indent="0">
              <a:buNone/>
            </a:pPr>
            <a:r>
              <a:rPr lang="en-US" b="1" dirty="0" smtClean="0"/>
              <a:t>suddenly</a:t>
            </a:r>
            <a:r>
              <a:rPr lang="el-GR" dirty="0" smtClean="0"/>
              <a:t>:</a:t>
            </a:r>
            <a:r>
              <a:rPr lang="en-US" dirty="0" smtClean="0"/>
              <a:t> </a:t>
            </a:r>
            <a:r>
              <a:rPr lang="el-GR" dirty="0" smtClean="0"/>
              <a:t>ξαφνικά</a:t>
            </a:r>
            <a:r>
              <a:rPr lang="en-US" dirty="0" smtClean="0"/>
              <a:t>    </a:t>
            </a:r>
            <a:r>
              <a:rPr lang="el-GR" dirty="0" smtClean="0"/>
              <a:t> </a:t>
            </a:r>
            <a:endParaRPr lang="en-US" dirty="0" smtClean="0"/>
          </a:p>
          <a:p>
            <a:pPr marL="0" indent="0">
              <a:buNone/>
            </a:pPr>
            <a:endParaRPr lang="en-US" dirty="0" smtClean="0"/>
          </a:p>
          <a:p>
            <a:pPr marL="0" indent="0">
              <a:buNone/>
            </a:pPr>
            <a:endParaRPr lang="el-GR" dirty="0" smtClean="0"/>
          </a:p>
        </p:txBody>
      </p:sp>
      <p:sp>
        <p:nvSpPr>
          <p:cNvPr id="4" name="Θέση περιεχομένου 3"/>
          <p:cNvSpPr>
            <a:spLocks noGrp="1"/>
          </p:cNvSpPr>
          <p:nvPr>
            <p:ph sz="half" idx="2"/>
          </p:nvPr>
        </p:nvSpPr>
        <p:spPr/>
        <p:txBody>
          <a:bodyPr>
            <a:normAutofit fontScale="92500"/>
          </a:bodyPr>
          <a:lstStyle/>
          <a:p>
            <a:endParaRPr lang="el-GR"/>
          </a:p>
        </p:txBody>
      </p:sp>
    </p:spTree>
    <p:extLst>
      <p:ext uri="{BB962C8B-B14F-4D97-AF65-F5344CB8AC3E}">
        <p14:creationId xmlns:p14="http://schemas.microsoft.com/office/powerpoint/2010/main" val="50910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sz="half" idx="1"/>
          </p:nvPr>
        </p:nvSpPr>
        <p:spPr>
          <a:xfrm>
            <a:off x="457200" y="1417638"/>
            <a:ext cx="4038600" cy="4708525"/>
          </a:xfrm>
        </p:spPr>
        <p:txBody>
          <a:bodyPr/>
          <a:lstStyle/>
          <a:p>
            <a:pPr marL="0" indent="0">
              <a:buNone/>
            </a:pPr>
            <a:r>
              <a:rPr lang="en-US" dirty="0" smtClean="0"/>
              <a:t>get</a:t>
            </a:r>
            <a:r>
              <a:rPr lang="el-GR" dirty="0" smtClean="0"/>
              <a:t>: παίρνω</a:t>
            </a:r>
          </a:p>
          <a:p>
            <a:pPr marL="0" indent="0">
              <a:buNone/>
            </a:pPr>
            <a:r>
              <a:rPr lang="en-US" dirty="0" smtClean="0"/>
              <a:t>as</a:t>
            </a:r>
            <a:r>
              <a:rPr lang="el-GR" dirty="0" smtClean="0"/>
              <a:t>:καθώς</a:t>
            </a:r>
            <a:endParaRPr lang="en-US" dirty="0" smtClean="0"/>
          </a:p>
          <a:p>
            <a:pPr marL="0" indent="0">
              <a:buNone/>
            </a:pPr>
            <a:r>
              <a:rPr lang="en-US" dirty="0"/>
              <a:t>a</a:t>
            </a:r>
            <a:r>
              <a:rPr lang="en-US" dirty="0" smtClean="0"/>
              <a:t>way</a:t>
            </a:r>
            <a:r>
              <a:rPr lang="el-GR" dirty="0" smtClean="0"/>
              <a:t>: μακριά</a:t>
            </a:r>
            <a:endParaRPr lang="en-US" dirty="0" smtClean="0"/>
          </a:p>
          <a:p>
            <a:pPr marL="0" indent="0">
              <a:buNone/>
            </a:pPr>
            <a:r>
              <a:rPr lang="en-US" dirty="0"/>
              <a:t>s</a:t>
            </a:r>
            <a:r>
              <a:rPr lang="en-US" dirty="0" smtClean="0"/>
              <a:t>hout</a:t>
            </a:r>
            <a:r>
              <a:rPr lang="el-GR" dirty="0" smtClean="0"/>
              <a:t>: φωνάζω</a:t>
            </a:r>
            <a:endParaRPr lang="en-US" dirty="0" smtClean="0"/>
          </a:p>
          <a:p>
            <a:pPr marL="0" indent="0">
              <a:buNone/>
            </a:pPr>
            <a:r>
              <a:rPr lang="en-US" dirty="0" smtClean="0"/>
              <a:t>listen</a:t>
            </a:r>
            <a:r>
              <a:rPr lang="el-GR" dirty="0" smtClean="0"/>
              <a:t>: ακούω</a:t>
            </a:r>
            <a:r>
              <a:rPr lang="en-US" dirty="0" smtClean="0"/>
              <a:t> </a:t>
            </a:r>
          </a:p>
          <a:p>
            <a:pPr marL="0" indent="0">
              <a:buNone/>
            </a:pPr>
            <a:endParaRPr lang="el-GR" dirty="0" smtClean="0"/>
          </a:p>
          <a:p>
            <a:pPr marL="0" indent="0">
              <a:buNone/>
            </a:pPr>
            <a:endParaRPr lang="en-US" dirty="0" smtClean="0"/>
          </a:p>
          <a:p>
            <a:pPr marL="0" indent="0">
              <a:buNone/>
            </a:pPr>
            <a:endParaRPr lang="en-US" dirty="0" smtClean="0"/>
          </a:p>
          <a:p>
            <a:pPr marL="0" indent="0">
              <a:buNone/>
            </a:pPr>
            <a:endParaRPr lang="el-GR" dirty="0" smtClean="0"/>
          </a:p>
          <a:p>
            <a:pPr marL="0" indent="0">
              <a:buNone/>
            </a:pPr>
            <a:endParaRPr lang="el-GR" dirty="0"/>
          </a:p>
        </p:txBody>
      </p:sp>
      <p:sp>
        <p:nvSpPr>
          <p:cNvPr id="4" name="Content Placeholder 3"/>
          <p:cNvSpPr>
            <a:spLocks noGrp="1"/>
          </p:cNvSpPr>
          <p:nvPr>
            <p:ph sz="half" idx="2"/>
          </p:nvPr>
        </p:nvSpPr>
        <p:spPr/>
        <p:txBody>
          <a:bodyPr/>
          <a:lstStyle/>
          <a:p>
            <a:endParaRPr lang="el-GR"/>
          </a:p>
        </p:txBody>
      </p:sp>
    </p:spTree>
    <p:extLst>
      <p:ext uri="{BB962C8B-B14F-4D97-AF65-F5344CB8AC3E}">
        <p14:creationId xmlns:p14="http://schemas.microsoft.com/office/powerpoint/2010/main" val="16919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6" name="Content Placeholder 5"/>
          <p:cNvPicPr>
            <a:picLocks noGrp="1" noChangeAspect="1"/>
          </p:cNvPicPr>
          <p:nvPr>
            <p:ph sz="half" idx="1"/>
          </p:nvPr>
        </p:nvPicPr>
        <p:blipFill>
          <a:blip r:embed="rId2"/>
          <a:stretch>
            <a:fillRect/>
          </a:stretch>
        </p:blipFill>
        <p:spPr>
          <a:xfrm>
            <a:off x="457200" y="3714329"/>
            <a:ext cx="4960716" cy="2306959"/>
          </a:xfrm>
          <a:prstGeom prst="rect">
            <a:avLst/>
          </a:prstGeom>
        </p:spPr>
      </p:pic>
      <p:pic>
        <p:nvPicPr>
          <p:cNvPr id="7" name="Content Placeholder 6"/>
          <p:cNvPicPr>
            <a:picLocks noGrp="1" noChangeAspect="1"/>
          </p:cNvPicPr>
          <p:nvPr>
            <p:ph sz="half" idx="2"/>
          </p:nvPr>
        </p:nvPicPr>
        <p:blipFill>
          <a:blip r:embed="rId3"/>
          <a:stretch>
            <a:fillRect/>
          </a:stretch>
        </p:blipFill>
        <p:spPr>
          <a:xfrm>
            <a:off x="5248493" y="3429000"/>
            <a:ext cx="3438307" cy="2510095"/>
          </a:xfrm>
          <a:prstGeom prst="rect">
            <a:avLst/>
          </a:prstGeom>
        </p:spPr>
      </p:pic>
      <p:pic>
        <p:nvPicPr>
          <p:cNvPr id="5" name="Picture 4"/>
          <p:cNvPicPr>
            <a:picLocks noChangeAspect="1"/>
          </p:cNvPicPr>
          <p:nvPr/>
        </p:nvPicPr>
        <p:blipFill>
          <a:blip r:embed="rId4"/>
          <a:stretch>
            <a:fillRect/>
          </a:stretch>
        </p:blipFill>
        <p:spPr>
          <a:xfrm>
            <a:off x="1547664" y="188640"/>
            <a:ext cx="5363376" cy="2865126"/>
          </a:xfrm>
          <a:prstGeom prst="rect">
            <a:avLst/>
          </a:prstGeom>
        </p:spPr>
      </p:pic>
    </p:spTree>
    <p:extLst>
      <p:ext uri="{BB962C8B-B14F-4D97-AF65-F5344CB8AC3E}">
        <p14:creationId xmlns:p14="http://schemas.microsoft.com/office/powerpoint/2010/main" val="51295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p:txBody>
          <a:bodyPr/>
          <a:lstStyle/>
          <a:p>
            <a:r>
              <a:rPr lang="en-US" sz="4800" dirty="0"/>
              <a:t>The book  </a:t>
            </a:r>
            <a:r>
              <a:rPr lang="en-US" sz="4800" dirty="0" smtClean="0"/>
              <a:t>‘In </a:t>
            </a:r>
            <a:r>
              <a:rPr lang="en-US" sz="4800" dirty="0"/>
              <a:t>the </a:t>
            </a:r>
            <a:r>
              <a:rPr lang="en-US" sz="4800" dirty="0" smtClean="0"/>
              <a:t>Cave’  </a:t>
            </a:r>
            <a:r>
              <a:rPr lang="en-US" sz="4800" dirty="0"/>
              <a:t>by  </a:t>
            </a:r>
            <a:r>
              <a:rPr lang="en-US" sz="4800" b="1" dirty="0"/>
              <a:t>Felicity</a:t>
            </a:r>
            <a:r>
              <a:rPr lang="en-US" sz="4800" dirty="0"/>
              <a:t> </a:t>
            </a:r>
            <a:r>
              <a:rPr lang="en-US" sz="4800" b="1" dirty="0"/>
              <a:t>Hopkin</a:t>
            </a:r>
            <a:r>
              <a:rPr lang="en-US" sz="4800" dirty="0"/>
              <a:t>s is an interesting book</a:t>
            </a:r>
            <a:r>
              <a:rPr lang="en-US" dirty="0"/>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42645"/>
            <a:ext cx="4038600" cy="4441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63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548680"/>
            <a:ext cx="4038600" cy="5577483"/>
          </a:xfrm>
        </p:spPr>
        <p:txBody>
          <a:bodyPr>
            <a:normAutofit/>
          </a:bodyPr>
          <a:lstStyle/>
          <a:p>
            <a:r>
              <a:rPr lang="en-US" sz="4000" dirty="0"/>
              <a:t>It is a very good story about a dog whose name is Biff, a girl whose name is Catherine and  a boy named Alex.</a:t>
            </a:r>
          </a:p>
          <a:p>
            <a:pPr marL="0" indent="0">
              <a:buNone/>
            </a:pPr>
            <a:r>
              <a:rPr lang="en-US" dirty="0"/>
              <a:t> </a:t>
            </a:r>
            <a:endParaRPr lang="el-G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548680"/>
            <a:ext cx="3524250" cy="513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660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620688"/>
            <a:ext cx="4038600" cy="5505475"/>
          </a:xfrm>
        </p:spPr>
        <p:txBody>
          <a:bodyPr/>
          <a:lstStyle/>
          <a:p>
            <a:r>
              <a:rPr lang="en-US" sz="4000" dirty="0"/>
              <a:t>It is summer and they don’t have school. They are </a:t>
            </a:r>
            <a:r>
              <a:rPr lang="en-US" sz="4000" dirty="0" smtClean="0"/>
              <a:t>with </a:t>
            </a:r>
            <a:r>
              <a:rPr lang="en-US" sz="4000" dirty="0"/>
              <a:t>their </a:t>
            </a:r>
            <a:r>
              <a:rPr lang="en-US" sz="4000" dirty="0" smtClean="0"/>
              <a:t>grandparents on </a:t>
            </a:r>
            <a:r>
              <a:rPr lang="en-US" sz="4000" dirty="0"/>
              <a:t>their farm.</a:t>
            </a:r>
          </a:p>
          <a:p>
            <a:endParaRPr lang="el-GR"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124744"/>
            <a:ext cx="431142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493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404664"/>
            <a:ext cx="4038600" cy="5721499"/>
          </a:xfrm>
        </p:spPr>
        <p:txBody>
          <a:bodyPr/>
          <a:lstStyle/>
          <a:p>
            <a:pPr marL="0" indent="0">
              <a:buNone/>
            </a:pPr>
            <a:r>
              <a:rPr lang="en-US" sz="4400" dirty="0" smtClean="0"/>
              <a:t>One day the kids decide to go for a walk with Biff. Suddenly they see a cave and they decide to get into the cave</a:t>
            </a:r>
            <a:r>
              <a:rPr lang="en-US" dirty="0" smtClean="0"/>
              <a:t>.</a:t>
            </a:r>
            <a:endParaRPr lang="el-GR"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476672"/>
            <a:ext cx="377884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60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67544" y="476672"/>
            <a:ext cx="4038600" cy="5577483"/>
          </a:xfrm>
        </p:spPr>
        <p:txBody>
          <a:bodyPr>
            <a:normAutofit/>
          </a:bodyPr>
          <a:lstStyle/>
          <a:p>
            <a:pPr marL="0" indent="0">
              <a:buNone/>
            </a:pPr>
            <a:r>
              <a:rPr lang="en-US" sz="4000" dirty="0" smtClean="0"/>
              <a:t>As they walk Biff runs away! The kids shout his name to find him but he doesn’t listen to them.</a:t>
            </a:r>
            <a:endParaRPr lang="el-GR" sz="4000"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764704"/>
            <a:ext cx="371361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081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normAutofit/>
          </a:bodyPr>
          <a:lstStyle/>
          <a:p>
            <a:pPr marL="0" indent="0">
              <a:buNone/>
            </a:pPr>
            <a:r>
              <a:rPr lang="en-US" dirty="0" smtClean="0"/>
              <a:t>They sit in the cave until the afternoon and they play. Suddenly they see another passage. They try to pass but Alex gets hurt and the torch falls. Catherine lifts the torch and they continue. </a:t>
            </a:r>
            <a:endParaRPr lang="el-GR" dirty="0"/>
          </a:p>
        </p:txBody>
      </p:sp>
      <p:pic>
        <p:nvPicPr>
          <p:cNvPr id="1026" name="Picture 2" descr="Αποτέλεσμα εικόνας για passage in a cav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62500" y="2434431"/>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81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sz="half" idx="1"/>
          </p:nvPr>
        </p:nvSpPr>
        <p:spPr>
          <a:xfrm>
            <a:off x="457200" y="1628800"/>
            <a:ext cx="4038600" cy="4525963"/>
          </a:xfrm>
        </p:spPr>
        <p:txBody>
          <a:bodyPr/>
          <a:lstStyle/>
          <a:p>
            <a:pPr marL="0" indent="0">
              <a:buNone/>
            </a:pPr>
            <a:r>
              <a:rPr lang="en-US" dirty="0" smtClean="0"/>
              <a:t>The passage leads the kids  to another cave. The walls and the floor are wet.</a:t>
            </a:r>
            <a:endParaRPr lang="el-GR" dirty="0"/>
          </a:p>
        </p:txBody>
      </p:sp>
      <p:pic>
        <p:nvPicPr>
          <p:cNvPr id="6" name="Content Placeholder 5"/>
          <p:cNvPicPr>
            <a:picLocks noGrp="1" noChangeAspect="1"/>
          </p:cNvPicPr>
          <p:nvPr>
            <p:ph sz="half" idx="2"/>
          </p:nvPr>
        </p:nvPicPr>
        <p:blipFill>
          <a:blip r:embed="rId2"/>
          <a:stretch>
            <a:fillRect/>
          </a:stretch>
        </p:blipFill>
        <p:spPr>
          <a:xfrm>
            <a:off x="5244188" y="1002865"/>
            <a:ext cx="3290212" cy="2376264"/>
          </a:xfrm>
          <a:prstGeom prst="rect">
            <a:avLst/>
          </a:prstGeom>
        </p:spPr>
      </p:pic>
      <p:pic>
        <p:nvPicPr>
          <p:cNvPr id="5" name="Picture 4"/>
          <p:cNvPicPr>
            <a:picLocks noChangeAspect="1"/>
          </p:cNvPicPr>
          <p:nvPr/>
        </p:nvPicPr>
        <p:blipFill>
          <a:blip r:embed="rId3"/>
          <a:stretch>
            <a:fillRect/>
          </a:stretch>
        </p:blipFill>
        <p:spPr>
          <a:xfrm>
            <a:off x="3087776" y="3140968"/>
            <a:ext cx="2816048" cy="1872208"/>
          </a:xfrm>
          <a:prstGeom prst="rect">
            <a:avLst/>
          </a:prstGeom>
        </p:spPr>
      </p:pic>
      <p:pic>
        <p:nvPicPr>
          <p:cNvPr id="7" name="Picture 6"/>
          <p:cNvPicPr>
            <a:picLocks noChangeAspect="1"/>
          </p:cNvPicPr>
          <p:nvPr/>
        </p:nvPicPr>
        <p:blipFill>
          <a:blip r:embed="rId4"/>
          <a:stretch>
            <a:fillRect/>
          </a:stretch>
        </p:blipFill>
        <p:spPr>
          <a:xfrm>
            <a:off x="6687517" y="3182460"/>
            <a:ext cx="2478114" cy="1656640"/>
          </a:xfrm>
          <a:prstGeom prst="rect">
            <a:avLst/>
          </a:prstGeom>
        </p:spPr>
      </p:pic>
    </p:spTree>
    <p:extLst>
      <p:ext uri="{BB962C8B-B14F-4D97-AF65-F5344CB8AC3E}">
        <p14:creationId xmlns:p14="http://schemas.microsoft.com/office/powerpoint/2010/main" val="486978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lstStyle/>
          <a:p>
            <a:r>
              <a:rPr lang="en-US" dirty="0" smtClean="0"/>
              <a:t>What happens next?</a:t>
            </a:r>
            <a:endParaRPr lang="el-GR" dirty="0"/>
          </a:p>
        </p:txBody>
      </p:sp>
      <p:sp>
        <p:nvSpPr>
          <p:cNvPr id="3" name="Content Placeholder 2"/>
          <p:cNvSpPr>
            <a:spLocks noGrp="1"/>
          </p:cNvSpPr>
          <p:nvPr>
            <p:ph sz="half" idx="1"/>
          </p:nvPr>
        </p:nvSpPr>
        <p:spPr>
          <a:xfrm>
            <a:off x="457200" y="1600200"/>
            <a:ext cx="8075240" cy="4525963"/>
          </a:xfrm>
        </p:spPr>
        <p:txBody>
          <a:bodyPr/>
          <a:lstStyle/>
          <a:p>
            <a:r>
              <a:rPr lang="en-US" dirty="0" smtClean="0"/>
              <a:t>Tell us your own ideas </a:t>
            </a:r>
          </a:p>
          <a:p>
            <a:endParaRPr lang="el-GR" dirty="0"/>
          </a:p>
        </p:txBody>
      </p:sp>
      <p:sp>
        <p:nvSpPr>
          <p:cNvPr id="4" name="Content Placeholder 3"/>
          <p:cNvSpPr>
            <a:spLocks noGrp="1"/>
          </p:cNvSpPr>
          <p:nvPr>
            <p:ph sz="half" idx="2"/>
          </p:nvPr>
        </p:nvSpPr>
        <p:spPr/>
        <p:txBody>
          <a:bodyPr/>
          <a:lstStyle/>
          <a:p>
            <a:endParaRPr lang="el-GR" dirty="0"/>
          </a:p>
        </p:txBody>
      </p:sp>
    </p:spTree>
    <p:extLst>
      <p:ext uri="{BB962C8B-B14F-4D97-AF65-F5344CB8AC3E}">
        <p14:creationId xmlns:p14="http://schemas.microsoft.com/office/powerpoint/2010/main" val="1448927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227</Words>
  <Application>Microsoft Office PowerPoint</Application>
  <PresentationFormat>Προβολή στην οθόνη (4:3)</PresentationFormat>
  <Paragraphs>29</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In the cave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What happens next?</vt:lpstr>
      <vt:lpstr>Glossary. Hard words </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ca</dc:title>
  <dc:creator>turbox11</dc:creator>
  <cp:lastModifiedBy>maraki</cp:lastModifiedBy>
  <cp:revision>35</cp:revision>
  <dcterms:created xsi:type="dcterms:W3CDTF">2017-02-06T13:27:32Z</dcterms:created>
  <dcterms:modified xsi:type="dcterms:W3CDTF">2017-05-11T05:53:55Z</dcterms:modified>
</cp:coreProperties>
</file>